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258" r:id="rId5"/>
    <p:sldId id="259" r:id="rId6"/>
    <p:sldId id="308" r:id="rId7"/>
    <p:sldId id="310" r:id="rId8"/>
    <p:sldId id="268" r:id="rId9"/>
    <p:sldId id="269" r:id="rId10"/>
    <p:sldId id="306" r:id="rId11"/>
    <p:sldId id="311" r:id="rId12"/>
    <p:sldId id="312" r:id="rId13"/>
    <p:sldId id="273" r:id="rId14"/>
    <p:sldId id="274" r:id="rId15"/>
    <p:sldId id="313" r:id="rId16"/>
    <p:sldId id="314" r:id="rId17"/>
    <p:sldId id="315" r:id="rId18"/>
    <p:sldId id="316" r:id="rId19"/>
    <p:sldId id="279" r:id="rId20"/>
    <p:sldId id="280" r:id="rId21"/>
    <p:sldId id="317" r:id="rId22"/>
    <p:sldId id="320" r:id="rId23"/>
    <p:sldId id="321" r:id="rId24"/>
    <p:sldId id="282" r:id="rId25"/>
    <p:sldId id="283" r:id="rId26"/>
    <p:sldId id="322" r:id="rId27"/>
    <p:sldId id="309" r:id="rId28"/>
    <p:sldId id="284" r:id="rId29"/>
    <p:sldId id="287" r:id="rId30"/>
    <p:sldId id="290" r:id="rId31"/>
    <p:sldId id="292" r:id="rId32"/>
    <p:sldId id="297" r:id="rId33"/>
    <p:sldId id="303" r:id="rId34"/>
    <p:sldId id="307" r:id="rId35"/>
    <p:sldId id="260" r:id="rId36"/>
    <p:sldId id="262" r:id="rId37"/>
    <p:sldId id="261" r:id="rId38"/>
    <p:sldId id="319" r:id="rId39"/>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Teepe" initials="RT" lastIdx="3" clrIdx="0">
    <p:extLst>
      <p:ext uri="{19B8F6BF-5375-455C-9EA6-DF929625EA0E}">
        <p15:presenceInfo xmlns:p15="http://schemas.microsoft.com/office/powerpoint/2012/main" userId="S-1-5-21-772897087-1356407550-3108689277-5813" providerId="AD"/>
      </p:ext>
    </p:extLst>
  </p:cmAuthor>
  <p:cmAuthor id="2" name="Nicole Heister-Swart" initials="NH" lastIdx="2" clrIdx="1">
    <p:extLst>
      <p:ext uri="{19B8F6BF-5375-455C-9EA6-DF929625EA0E}">
        <p15:presenceInfo xmlns:p15="http://schemas.microsoft.com/office/powerpoint/2012/main" userId="Nicole Heister-Sw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483"/>
    <a:srgbClr val="BFE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4651" autoAdjust="0"/>
  </p:normalViewPr>
  <p:slideViewPr>
    <p:cSldViewPr snapToGrid="0">
      <p:cViewPr varScale="1">
        <p:scale>
          <a:sx n="47" d="100"/>
          <a:sy n="47" d="100"/>
        </p:scale>
        <p:origin x="1380" y="2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FF4CD513-2BC0-4A87-B601-94735F584479}" type="datetimeFigureOut">
              <a:rPr lang="nl-NL" smtClean="0"/>
              <a:t>22-8-2019</a:t>
            </a:fld>
            <a:endParaRPr lang="nl-NL"/>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D2F2C2F-0A43-4D33-B12A-43D16CDAFFB0}" type="slidenum">
              <a:rPr lang="nl-NL" smtClean="0"/>
              <a:t>‹nr.›</a:t>
            </a:fld>
            <a:endParaRPr lang="nl-NL"/>
          </a:p>
        </p:txBody>
      </p:sp>
    </p:spTree>
    <p:extLst>
      <p:ext uri="{BB962C8B-B14F-4D97-AF65-F5344CB8AC3E}">
        <p14:creationId xmlns:p14="http://schemas.microsoft.com/office/powerpoint/2010/main" val="293755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23FD1FF8-7A19-408D-974F-B0938D675835}" type="datetimeFigureOut">
              <a:rPr lang="nl-NL" smtClean="0"/>
              <a:t>22-8-2019</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BEE5559-4D9F-4281-800B-FC086012F893}" type="slidenum">
              <a:rPr lang="nl-NL" smtClean="0"/>
              <a:t>‹nr.›</a:t>
            </a:fld>
            <a:endParaRPr lang="nl-NL"/>
          </a:p>
        </p:txBody>
      </p:sp>
    </p:spTree>
    <p:extLst>
      <p:ext uri="{BB962C8B-B14F-4D97-AF65-F5344CB8AC3E}">
        <p14:creationId xmlns:p14="http://schemas.microsoft.com/office/powerpoint/2010/main" val="31225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ito.nl/kennis-en-innovatie/onderzoek/in-opdracht/cito-onderzoek-leesbegrip-in-beeld"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ito.nl/-/media/videos/citolab-onderzoek/filmpje/leesbegrip-in-beeld.mp4?la=nl-N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Leerlingen vinden begrijpend lezen vaak maar saai. En voor leraren is het een hele klus om de ontwikkeling van begrijpend lezen te stimuleren. Om goed leesonderwijs te bieden, moet je naast het niveau óók weten hoe leerlingen lezen. Maar begrijpend leestoetsen geven die informatie meestal niet: leesvaardigheid blijft een</a:t>
            </a:r>
            <a:r>
              <a:rPr lang="nl-NL" sz="1200" b="0" kern="1200" baseline="0" dirty="0">
                <a:solidFill>
                  <a:schemeClr val="tx1"/>
                </a:solidFill>
                <a:effectLst/>
                <a:latin typeface="+mn-lt"/>
                <a:ea typeface="+mn-ea"/>
                <a:cs typeface="+mn-cs"/>
              </a:rPr>
              <a:t> black box</a:t>
            </a:r>
            <a:r>
              <a:rPr lang="nl-NL" sz="1200" b="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Dat komt onder meer doordat resultaten op leestoetsen soms moeilijk te duiden zijn. Enerzijds is onduidelijk welke cognitieve processen worden gemeten. Anderzijds is het problematisch om vast te stellen welke instructie het meest effectief zal zijn. Door leren en evalueren in elkaar te vlechten wordt duidelijk welke hulp het beste helpt bij het leren lezen.</a:t>
            </a:r>
          </a:p>
          <a:p>
            <a:br>
              <a:rPr lang="nl-NL" sz="1200" b="0" kern="1200" dirty="0">
                <a:solidFill>
                  <a:schemeClr val="tx1"/>
                </a:solidFill>
                <a:effectLst/>
                <a:latin typeface="+mn-lt"/>
                <a:ea typeface="+mn-ea"/>
                <a:cs typeface="+mn-cs"/>
              </a:rPr>
            </a:br>
            <a:r>
              <a:rPr lang="nl-NL" sz="1200" b="0" kern="1200" dirty="0">
                <a:solidFill>
                  <a:schemeClr val="tx1"/>
                </a:solidFill>
                <a:effectLst/>
                <a:latin typeface="+mn-lt"/>
                <a:ea typeface="+mn-ea"/>
                <a:cs typeface="+mn-cs"/>
              </a:rPr>
              <a:t>In opdracht van NRO, Nationaal Regieorgaan Onderwijsonderzoek, is gewerkt aan een oplossing. Er is een prototype toets ontwikkeld,</a:t>
            </a:r>
            <a:r>
              <a:rPr lang="nl-NL" sz="1200" b="0" kern="1200" baseline="0" dirty="0">
                <a:solidFill>
                  <a:schemeClr val="tx1"/>
                </a:solidFill>
                <a:effectLst/>
                <a:latin typeface="+mn-lt"/>
                <a:ea typeface="+mn-ea"/>
                <a:cs typeface="+mn-cs"/>
              </a:rPr>
              <a:t> een </a:t>
            </a:r>
            <a:r>
              <a:rPr lang="nl-NL" sz="1200" b="0" kern="1200" baseline="0" dirty="0" err="1">
                <a:solidFill>
                  <a:schemeClr val="tx1"/>
                </a:solidFill>
                <a:effectLst/>
                <a:latin typeface="+mn-lt"/>
                <a:ea typeface="+mn-ea"/>
                <a:cs typeface="+mn-cs"/>
              </a:rPr>
              <a:t>dynamic</a:t>
            </a:r>
            <a:r>
              <a:rPr lang="nl-NL" sz="1200" b="0" kern="1200" baseline="0" dirty="0">
                <a:solidFill>
                  <a:schemeClr val="tx1"/>
                </a:solidFill>
                <a:effectLst/>
                <a:latin typeface="+mn-lt"/>
                <a:ea typeface="+mn-ea"/>
                <a:cs typeface="+mn-cs"/>
              </a:rPr>
              <a:t> assessment,</a:t>
            </a:r>
            <a:r>
              <a:rPr lang="nl-NL" sz="1200" b="0" kern="1200" dirty="0">
                <a:solidFill>
                  <a:schemeClr val="tx1"/>
                </a:solidFill>
                <a:effectLst/>
                <a:latin typeface="+mn-lt"/>
                <a:ea typeface="+mn-ea"/>
                <a:cs typeface="+mn-cs"/>
              </a:rPr>
              <a:t> om leesleertrajecten te plannen én evalueren in de midden- en bovenbouw van het basisonderwijs. </a:t>
            </a:r>
          </a:p>
          <a:p>
            <a:endParaRPr lang="nl-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module kunt u gebruiken om</a:t>
            </a:r>
            <a:r>
              <a:rPr lang="nl-NL" baseline="0" dirty="0"/>
              <a:t> uw deskundigheid binnen het team op het gebied van leesvaardigheid te vergroten. </a:t>
            </a:r>
            <a:r>
              <a:rPr lang="nl-NL" sz="1200" kern="1200" dirty="0">
                <a:solidFill>
                  <a:schemeClr val="tx1"/>
                </a:solidFill>
                <a:effectLst/>
                <a:latin typeface="+mn-lt"/>
                <a:ea typeface="+mn-ea"/>
                <a:cs typeface="+mn-cs"/>
              </a:rPr>
              <a:t>Er wordt getoond hoe u invulling kunt geven aan het plannen en evalueren van leesleertrajecten. </a:t>
            </a:r>
            <a:r>
              <a:rPr lang="nl-NL" baseline="0" dirty="0"/>
              <a:t>De module is bedoeld voor </a:t>
            </a:r>
            <a:r>
              <a:rPr lang="nl-NL" sz="1200" kern="1200" dirty="0">
                <a:solidFill>
                  <a:schemeClr val="tx1"/>
                </a:solidFill>
                <a:effectLst/>
                <a:latin typeface="+mn-lt"/>
                <a:ea typeface="+mn-ea"/>
                <a:cs typeface="+mn-cs"/>
              </a:rPr>
              <a:t>directeuren, intern begeleiders en leraren in het basisonderwijs, en adviseurs bij onderwijsadviesdiensten. Deze</a:t>
            </a:r>
            <a:r>
              <a:rPr lang="nl-NL" sz="1200" kern="1200" baseline="0" dirty="0">
                <a:solidFill>
                  <a:schemeClr val="tx1"/>
                </a:solidFill>
                <a:effectLst/>
                <a:latin typeface="+mn-lt"/>
                <a:ea typeface="+mn-ea"/>
                <a:cs typeface="+mn-cs"/>
              </a:rPr>
              <a:t> module is ontwikkeld in een project dat in opdracht van NRO is uitgevoerd door de Radboud Universiteit, Universiteit Twente, Cito, het Expertisecentrum Nederlands, </a:t>
            </a:r>
            <a:r>
              <a:rPr lang="nl-NL" sz="1200" kern="1200" baseline="0" dirty="0" err="1">
                <a:solidFill>
                  <a:schemeClr val="tx1"/>
                </a:solidFill>
                <a:effectLst/>
                <a:latin typeface="+mn-lt"/>
                <a:ea typeface="+mn-ea"/>
                <a:cs typeface="+mn-cs"/>
              </a:rPr>
              <a:t>iTTA</a:t>
            </a:r>
            <a:r>
              <a:rPr lang="nl-NL" sz="1200" kern="1200" baseline="0" dirty="0">
                <a:solidFill>
                  <a:schemeClr val="tx1"/>
                </a:solidFill>
                <a:effectLst/>
                <a:latin typeface="+mn-lt"/>
                <a:ea typeface="+mn-ea"/>
                <a:cs typeface="+mn-cs"/>
              </a:rPr>
              <a:t> en de samenwerkingsstichting </a:t>
            </a:r>
            <a:r>
              <a:rPr lang="nl-NL" sz="1200" kern="1200" baseline="0" dirty="0" err="1">
                <a:solidFill>
                  <a:schemeClr val="tx1"/>
                </a:solidFill>
                <a:effectLst/>
                <a:latin typeface="+mn-lt"/>
                <a:ea typeface="+mn-ea"/>
                <a:cs typeface="+mn-cs"/>
              </a:rPr>
              <a:t>Kans&amp;Kleur</a:t>
            </a:r>
            <a:r>
              <a:rPr lang="nl-NL" sz="1200" kern="1200" baseline="0" dirty="0">
                <a:solidFill>
                  <a:schemeClr val="tx1"/>
                </a:solidFill>
                <a:effectLst/>
                <a:latin typeface="+mn-lt"/>
                <a:ea typeface="+mn-ea"/>
                <a:cs typeface="+mn-cs"/>
              </a:rPr>
              <a:t>. </a:t>
            </a:r>
            <a:endParaRPr lang="nl-NL" sz="1200" b="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a:t>
            </a:fld>
            <a:endParaRPr lang="nl-NL"/>
          </a:p>
        </p:txBody>
      </p:sp>
    </p:spTree>
    <p:extLst>
      <p:ext uri="{BB962C8B-B14F-4D97-AF65-F5344CB8AC3E}">
        <p14:creationId xmlns:p14="http://schemas.microsoft.com/office/powerpoint/2010/main" val="419922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rPr>
              <a:t>Leerlingen binnen dit profiel</a:t>
            </a:r>
            <a:r>
              <a:rPr lang="nl-NL" sz="1200" baseline="0" dirty="0">
                <a:solidFill>
                  <a:schemeClr val="tx1"/>
                </a:solidFill>
              </a:rPr>
              <a:t> </a:t>
            </a:r>
            <a:r>
              <a:rPr lang="nl-NL" sz="1200" dirty="0">
                <a:solidFill>
                  <a:schemeClr val="tx1"/>
                </a:solidFill>
              </a:rPr>
              <a:t>hebben een relatief </a:t>
            </a:r>
            <a:r>
              <a:rPr lang="nl-NL" sz="1200" b="1" dirty="0">
                <a:solidFill>
                  <a:schemeClr val="tx1"/>
                </a:solidFill>
              </a:rPr>
              <a:t>zwakke woordenschat</a:t>
            </a:r>
            <a:r>
              <a:rPr lang="nl-NL" sz="1200" dirty="0">
                <a:solidFill>
                  <a:schemeClr val="tx1"/>
                </a:solidFill>
              </a:rPr>
              <a:t>. Deze zwakke woordenschat zorgt ervoor dat leerlingen onvoldoende woorden kennen om een tekst echt goed te kunnen begrijpen. Extra aandacht voor activiteiten rondom woordenschat (bijvoorbeeld het preteachen van belangrijke woorden in een tekst en extra aandacht voor woordleerstrategieën) komt het begrijpend lezen mogelijk ten goede. Kijk daarnaast naar de relatief sterke vaardigheden om deze eventueel compenserend in te zetten.</a:t>
            </a: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10</a:t>
            </a:fld>
            <a:endParaRPr lang="nl-NL"/>
          </a:p>
        </p:txBody>
      </p:sp>
    </p:spTree>
    <p:extLst>
      <p:ext uri="{BB962C8B-B14F-4D97-AF65-F5344CB8AC3E}">
        <p14:creationId xmlns:p14="http://schemas.microsoft.com/office/powerpoint/2010/main" val="163769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 kunt leerlingen met</a:t>
            </a:r>
            <a:r>
              <a:rPr lang="nl-NL" baseline="0" dirty="0"/>
              <a:t> een zwakkere woordenschat begeleiden door het preteachen van woorden, te visualiseren, aandacht te geven aan woordleerstrategieën en woorden te herhalen in verschillende contexten. De verschillende begeleidingsvormen worden hierna verder toegelicht.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11</a:t>
            </a:fld>
            <a:endParaRPr lang="nl-NL"/>
          </a:p>
        </p:txBody>
      </p:sp>
    </p:spTree>
    <p:extLst>
      <p:ext uri="{BB962C8B-B14F-4D97-AF65-F5344CB8AC3E}">
        <p14:creationId xmlns:p14="http://schemas.microsoft.com/office/powerpoint/2010/main" val="2760058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chemeClr val="tx1"/>
                </a:solidFill>
              </a:rPr>
              <a:t>Preteachen woorden</a:t>
            </a:r>
          </a:p>
          <a:p>
            <a:pPr algn="just"/>
            <a:r>
              <a:rPr lang="nl-NL" sz="1200" dirty="0">
                <a:solidFill>
                  <a:schemeClr val="tx1"/>
                </a:solidFill>
              </a:rPr>
              <a:t>Leerlingen lezen de tekst beter wanneer ze de moeilijke woorden uit de tekst al kennen. </a:t>
            </a:r>
          </a:p>
          <a:p>
            <a:pPr marL="285750" indent="-285750" algn="just">
              <a:buFont typeface="Arial" panose="020B0604020202020204" pitchFamily="34" charset="0"/>
              <a:buChar char="•"/>
            </a:pPr>
            <a:r>
              <a:rPr lang="nl-NL" sz="1200" dirty="0">
                <a:solidFill>
                  <a:schemeClr val="tx1"/>
                </a:solidFill>
              </a:rPr>
              <a:t>Selecteer de kernwoorden uit de tekst en bespreek ze voor het lezen van de tekst. Kernwoorden zijn woorden die</a:t>
            </a:r>
            <a:r>
              <a:rPr lang="nl-NL" sz="1200" baseline="0" dirty="0">
                <a:solidFill>
                  <a:schemeClr val="tx1"/>
                </a:solidFill>
              </a:rPr>
              <a:t> belangrijk zijn om de boodschap van een tekst te begrijpen, het zijn dus niet per definitie de moeilijkste woorden uit de tekst. Beperk het preteachen tot maximaal 5 a 6 woorden.</a:t>
            </a:r>
          </a:p>
          <a:p>
            <a:pPr marL="285750" indent="-285750" algn="just">
              <a:buFont typeface="Arial" panose="020B0604020202020204" pitchFamily="34" charset="0"/>
              <a:buChar char="•"/>
            </a:pPr>
            <a:r>
              <a:rPr lang="nl-NL" sz="1200" baseline="0" dirty="0">
                <a:solidFill>
                  <a:schemeClr val="tx1"/>
                </a:solidFill>
              </a:rPr>
              <a:t>Gebruik directe instructieprincipes bij het preteachen van de kernwoorden. Door gebruik te maken van deze principes weet u zeker dat leerlingen de juiste betekenis van de woorden opslaan.</a:t>
            </a:r>
          </a:p>
          <a:p>
            <a:pPr marL="285750" indent="-285750" algn="just">
              <a:buFont typeface="Arial" panose="020B0604020202020204" pitchFamily="34" charset="0"/>
              <a:buChar char="•"/>
            </a:pPr>
            <a:r>
              <a:rPr lang="nl-NL" sz="1200" baseline="0" dirty="0">
                <a:solidFill>
                  <a:schemeClr val="tx1"/>
                </a:solidFill>
              </a:rPr>
              <a:t>Maak tijdens het preteachen gebruik van verschillende contexten. Op deze manier slaat de leerling niet alleen het woord op in het geheugen, maar wordt er ook een start gemaakt met het ontwikkelen van een conceptueel model rondom het woord. </a:t>
            </a:r>
            <a:endParaRPr lang="nl-NL" sz="1200" dirty="0">
              <a:solidFill>
                <a:schemeClr val="tx1"/>
              </a:solidFill>
            </a:endParaRPr>
          </a:p>
          <a:p>
            <a:pPr marL="285750" indent="-285750" algn="just">
              <a:buFont typeface="Arial" panose="020B0604020202020204" pitchFamily="34" charset="0"/>
              <a:buChar char="•"/>
            </a:pPr>
            <a:r>
              <a:rPr lang="nl-NL" sz="1200" dirty="0">
                <a:solidFill>
                  <a:schemeClr val="tx1"/>
                </a:solidFill>
              </a:rPr>
              <a:t>Besteed aandacht aan uitbreiden van het aantal woorden maar ook hoe goed leerlingen woorden kennen en hoe woorden met elkaar verbonden zijn.</a:t>
            </a: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12</a:t>
            </a:fld>
            <a:endParaRPr lang="nl-NL"/>
          </a:p>
        </p:txBody>
      </p:sp>
    </p:spTree>
    <p:extLst>
      <p:ext uri="{BB962C8B-B14F-4D97-AF65-F5344CB8AC3E}">
        <p14:creationId xmlns:p14="http://schemas.microsoft.com/office/powerpoint/2010/main" val="236760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chemeClr val="tx1"/>
                </a:solidFill>
              </a:rPr>
              <a:t>Visualiseren</a:t>
            </a:r>
          </a:p>
          <a:p>
            <a:pPr algn="just"/>
            <a:r>
              <a:rPr lang="nl-NL" sz="1200" dirty="0">
                <a:solidFill>
                  <a:schemeClr val="tx1"/>
                </a:solidFill>
              </a:rPr>
              <a:t>Kennis wordt beter onthouden wanneer je gebruik kunt maken van visuele informatie. Voorbeelden van grafische modellen die gebruikt kunnen worden voor het verbeteren van de woordenschat zijn woordwebben, woordposters en het gebruik van afbeeldingen</a:t>
            </a: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13</a:t>
            </a:fld>
            <a:endParaRPr lang="nl-NL"/>
          </a:p>
        </p:txBody>
      </p:sp>
    </p:spTree>
    <p:extLst>
      <p:ext uri="{BB962C8B-B14F-4D97-AF65-F5344CB8AC3E}">
        <p14:creationId xmlns:p14="http://schemas.microsoft.com/office/powerpoint/2010/main" val="1329953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chemeClr val="tx1"/>
                </a:solidFill>
              </a:rPr>
              <a:t>Woordleerstrategieën</a:t>
            </a:r>
          </a:p>
          <a:p>
            <a:pPr algn="just"/>
            <a:r>
              <a:rPr lang="nl-NL" sz="1200" dirty="0">
                <a:solidFill>
                  <a:schemeClr val="tx1"/>
                </a:solidFill>
              </a:rPr>
              <a:t>Model tijdens de les hoe leerlingen woordleerstrategieën kunnen gebruiken als ze een woord niet kennen.</a:t>
            </a:r>
          </a:p>
          <a:p>
            <a:pPr marL="171450" indent="-171450" algn="just">
              <a:buFont typeface="Arial" panose="020B0604020202020204" pitchFamily="34" charset="0"/>
              <a:buChar char="•"/>
            </a:pPr>
            <a:r>
              <a:rPr lang="nl-NL" sz="1200" dirty="0">
                <a:solidFill>
                  <a:schemeClr val="tx1"/>
                </a:solidFill>
              </a:rPr>
              <a:t>Kijk naar het woord: Herken je een deel van het woord? </a:t>
            </a:r>
          </a:p>
          <a:p>
            <a:pPr marL="171450" indent="-171450" algn="just">
              <a:buFont typeface="Arial" panose="020B0604020202020204" pitchFamily="34" charset="0"/>
              <a:buChar char="•"/>
            </a:pPr>
            <a:r>
              <a:rPr lang="nl-NL" sz="1200" dirty="0">
                <a:solidFill>
                  <a:schemeClr val="tx1"/>
                </a:solidFill>
              </a:rPr>
              <a:t>Kijk naar de tekst rondom het woord: Kun je de betekenis afleiden uit de context? </a:t>
            </a:r>
          </a:p>
          <a:p>
            <a:pPr marL="171450" indent="-171450" algn="just">
              <a:buFont typeface="Arial" panose="020B0604020202020204" pitchFamily="34" charset="0"/>
              <a:buChar char="•"/>
            </a:pPr>
            <a:r>
              <a:rPr lang="nl-NL" sz="1200" dirty="0">
                <a:solidFill>
                  <a:schemeClr val="tx1"/>
                </a:solidFill>
              </a:rPr>
              <a:t>Kijk naar de plaatjes: Kun je uit het plaatje afleiden wat het woord betekent?</a:t>
            </a:r>
          </a:p>
          <a:p>
            <a:pPr marL="171450" indent="-171450" algn="just">
              <a:buFont typeface="Arial" panose="020B0604020202020204" pitchFamily="34" charset="0"/>
              <a:buChar char="•"/>
            </a:pPr>
            <a:r>
              <a:rPr lang="nl-NL" sz="1200" dirty="0">
                <a:solidFill>
                  <a:schemeClr val="tx1"/>
                </a:solidFill>
              </a:rPr>
              <a:t>Zet hulpmiddelen in: Hoe gebruik je een (online) woordenboek?</a:t>
            </a: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14</a:t>
            </a:fld>
            <a:endParaRPr lang="nl-NL"/>
          </a:p>
        </p:txBody>
      </p:sp>
    </p:spTree>
    <p:extLst>
      <p:ext uri="{BB962C8B-B14F-4D97-AF65-F5344CB8AC3E}">
        <p14:creationId xmlns:p14="http://schemas.microsoft.com/office/powerpoint/2010/main" val="276450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Ten slotte is het goed</a:t>
            </a:r>
            <a:r>
              <a:rPr lang="nl-NL" baseline="0" dirty="0"/>
              <a:t> om woorden in verschillende te contexten te laten terugkomen. Door herhaling beklijven de woorden. Door gebruik te maken van verschillende contexten wordt ook het conceptueel netwerk rondom een woord uitgebreid.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15</a:t>
            </a:fld>
            <a:endParaRPr lang="nl-NL"/>
          </a:p>
        </p:txBody>
      </p:sp>
    </p:spTree>
    <p:extLst>
      <p:ext uri="{BB962C8B-B14F-4D97-AF65-F5344CB8AC3E}">
        <p14:creationId xmlns:p14="http://schemas.microsoft.com/office/powerpoint/2010/main" val="285580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sz="1200" dirty="0">
                <a:solidFill>
                  <a:schemeClr val="tx1"/>
                </a:solidFill>
              </a:rPr>
              <a:t>Leerlingen binnen dit profiel hebben relatief veel moeite met het </a:t>
            </a:r>
            <a:r>
              <a:rPr lang="nl-NL" sz="1200" b="1" dirty="0">
                <a:solidFill>
                  <a:schemeClr val="tx1"/>
                </a:solidFill>
              </a:rPr>
              <a:t>leggen van verbanden </a:t>
            </a:r>
            <a:r>
              <a:rPr lang="nl-NL" sz="1200" dirty="0">
                <a:solidFill>
                  <a:schemeClr val="tx1"/>
                </a:solidFill>
              </a:rPr>
              <a:t>tussen verschillende zinnen of tekstdelen. Niet alle verbanden die nodig zijn om een tekst te begrijpen kunnen door de schrijver expliciet benoemd worden in de tekst. Extra aandacht voor activiteiten rondom het leggen van verbanden of het maken van inferenties bijvoorbeeld het stellen van vragen of het visualiseren van relaties in schema’s komt het begrijpend lezen mogelijk ten goede. Kijk daarnaast naar de relatief sterke vaardigheden om deze eventueel compenserend in te zetten.</a:t>
            </a:r>
          </a:p>
          <a:p>
            <a:pPr algn="ctr"/>
            <a:endParaRPr lang="nl-NL" sz="1200" dirty="0">
              <a:solidFill>
                <a:schemeClr val="tx1"/>
              </a:solidFill>
            </a:endParaRP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16</a:t>
            </a:fld>
            <a:endParaRPr lang="nl-NL"/>
          </a:p>
        </p:txBody>
      </p:sp>
    </p:spTree>
    <p:extLst>
      <p:ext uri="{BB962C8B-B14F-4D97-AF65-F5344CB8AC3E}">
        <p14:creationId xmlns:p14="http://schemas.microsoft.com/office/powerpoint/2010/main" val="207361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Effectieve begeleiding</a:t>
            </a:r>
            <a:r>
              <a:rPr lang="nl-NL" baseline="0" dirty="0"/>
              <a:t> voor leerlingen die moeite hebben met het leggen van verbanden bestaat uit het interactief lezen, praten over de tekst en visualiseren. De verschillende begeleidingsvormen worden hierna verder toegelicht.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17</a:t>
            </a:fld>
            <a:endParaRPr lang="nl-NL"/>
          </a:p>
        </p:txBody>
      </p:sp>
    </p:spTree>
    <p:extLst>
      <p:ext uri="{BB962C8B-B14F-4D97-AF65-F5344CB8AC3E}">
        <p14:creationId xmlns:p14="http://schemas.microsoft.com/office/powerpoint/2010/main" val="4071570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chemeClr val="tx1"/>
                </a:solidFill>
              </a:rPr>
              <a:t>Interactief lezen</a:t>
            </a:r>
          </a:p>
          <a:p>
            <a:pPr algn="just"/>
            <a:r>
              <a:rPr lang="nl-NL" sz="1200" dirty="0">
                <a:solidFill>
                  <a:schemeClr val="tx1"/>
                </a:solidFill>
              </a:rPr>
              <a:t>Interactief lezen zorgt ervoor dat</a:t>
            </a:r>
            <a:r>
              <a:rPr lang="nl-NL" sz="1200" baseline="0" dirty="0">
                <a:solidFill>
                  <a:schemeClr val="tx1"/>
                </a:solidFill>
              </a:rPr>
              <a:t> leerlingen meer aandacht hebben voor de expliciete en impliciete relaties in een tekst. Op deze manier wordt </a:t>
            </a:r>
            <a:r>
              <a:rPr lang="nl-NL" sz="1200" dirty="0">
                <a:solidFill>
                  <a:schemeClr val="tx1"/>
                </a:solidFill>
              </a:rPr>
              <a:t>informatie beter onthouden. Bespreek met leerlingen de verbanden in de tekst en ga in op vragen als:</a:t>
            </a:r>
          </a:p>
          <a:p>
            <a:pPr marL="171450" indent="-171450" algn="l" defTabSz="914400" rtl="0" eaLnBrk="1" latinLnBrk="0" hangingPunct="1">
              <a:buFont typeface="Arial" panose="020B0604020202020204" pitchFamily="34" charset="0"/>
              <a:buChar char="•"/>
            </a:pPr>
            <a:r>
              <a:rPr lang="nl-NL" sz="1200" b="0" kern="1200" dirty="0">
                <a:solidFill>
                  <a:schemeClr val="tx1"/>
                </a:solidFill>
                <a:latin typeface="+mn-lt"/>
                <a:ea typeface="+mn-ea"/>
                <a:cs typeface="+mn-cs"/>
              </a:rPr>
              <a:t>Waarom…? Hoe…? (oorzaak – gevolg)</a:t>
            </a:r>
          </a:p>
          <a:p>
            <a:pPr marL="171450" indent="-171450" algn="l" defTabSz="914400" rtl="0" eaLnBrk="1" latinLnBrk="0" hangingPunct="1">
              <a:buFont typeface="Arial" panose="020B0604020202020204" pitchFamily="34" charset="0"/>
              <a:buChar char="•"/>
            </a:pPr>
            <a:r>
              <a:rPr lang="nl-NL" sz="1200" b="0" kern="1200" dirty="0">
                <a:solidFill>
                  <a:schemeClr val="tx1"/>
                </a:solidFill>
                <a:latin typeface="+mn-lt"/>
                <a:ea typeface="+mn-ea"/>
                <a:cs typeface="+mn-cs"/>
              </a:rPr>
              <a:t>Waar/wanneer speelt zich dit af? (logisch redeneren)</a:t>
            </a:r>
          </a:p>
          <a:p>
            <a:pPr marL="171450" indent="-171450" algn="l" defTabSz="914400" rtl="0" eaLnBrk="1" latinLnBrk="0" hangingPunct="1">
              <a:buFont typeface="Arial" panose="020B0604020202020204" pitchFamily="34" charset="0"/>
              <a:buChar char="•"/>
            </a:pPr>
            <a:r>
              <a:rPr lang="nl-NL" sz="1200" b="0" kern="1200" dirty="0">
                <a:solidFill>
                  <a:schemeClr val="tx1"/>
                </a:solidFill>
                <a:latin typeface="+mn-lt"/>
                <a:ea typeface="+mn-ea"/>
                <a:cs typeface="+mn-cs"/>
              </a:rPr>
              <a:t>Hoe weet je dat? Als je weet, dat…, wat betekent dan…?</a:t>
            </a:r>
          </a:p>
          <a:p>
            <a:pPr algn="just"/>
            <a:endParaRPr lang="nl-NL" dirty="0"/>
          </a:p>
          <a:p>
            <a:r>
              <a:rPr lang="nl-NL" dirty="0"/>
              <a:t>Besteed expliciet aandacht </a:t>
            </a:r>
            <a:r>
              <a:rPr lang="nl-NL" baseline="0" dirty="0"/>
              <a:t>signaal- en verwijswoorden en het vinden van antecedenten</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18</a:t>
            </a:fld>
            <a:endParaRPr lang="nl-NL"/>
          </a:p>
        </p:txBody>
      </p:sp>
    </p:spTree>
    <p:extLst>
      <p:ext uri="{BB962C8B-B14F-4D97-AF65-F5344CB8AC3E}">
        <p14:creationId xmlns:p14="http://schemas.microsoft.com/office/powerpoint/2010/main" val="84595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Praten over de tekst</a:t>
            </a:r>
            <a:endParaRPr lang="nl-NL" b="0" dirty="0"/>
          </a:p>
          <a:p>
            <a:pPr marL="171450" indent="-171450">
              <a:buFont typeface="Arial" panose="020B0604020202020204" pitchFamily="34" charset="0"/>
              <a:buChar char="•"/>
            </a:pPr>
            <a:r>
              <a:rPr lang="nl-NL" b="0" dirty="0"/>
              <a:t>Door te worden met een inhoudelijk lesdoel en dit</a:t>
            </a:r>
            <a:r>
              <a:rPr lang="nl-NL" b="0" baseline="0" dirty="0"/>
              <a:t> lesdoel aan het einde van de les met leerlingen te bespreken, worden leerlingen gedwongen om over de inhoud van de tekst na te denken. Een inhoudelijk lesdoel is gericht op iets dat leerlingen van de tekst kunnen leren (in tegenstelling tot een strategisch lesdoel dat gaat over het leren toepassen van een strategie en losstaat van de inhoud van de tekst). </a:t>
            </a:r>
          </a:p>
          <a:p>
            <a:pPr marL="171450" indent="-171450">
              <a:buFont typeface="Arial" panose="020B0604020202020204" pitchFamily="34" charset="0"/>
              <a:buChar char="•"/>
            </a:pPr>
            <a:r>
              <a:rPr lang="nl-NL" b="0" baseline="0" dirty="0"/>
              <a:t>Laat leerlingen in twee-, drie- of viertallen aan de opdrachten werken. Door samen de opdrachten te maken, worden leerlingen gedwongen om met elkaar over de tekst te praten en gezamenlijk tot een antwoord te komen. </a:t>
            </a:r>
            <a:endParaRPr lang="nl-NL" b="1"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19</a:t>
            </a:fld>
            <a:endParaRPr lang="nl-NL"/>
          </a:p>
        </p:txBody>
      </p:sp>
    </p:spTree>
    <p:extLst>
      <p:ext uri="{BB962C8B-B14F-4D97-AF65-F5344CB8AC3E}">
        <p14:creationId xmlns:p14="http://schemas.microsoft.com/office/powerpoint/2010/main" val="9816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solidFill>
                  <a:schemeClr val="tx2"/>
                </a:solidFill>
                <a:latin typeface="Calibri (Hoofdtekst)"/>
              </a:rPr>
              <a:t>In deze module</a:t>
            </a:r>
            <a:r>
              <a:rPr lang="nl-NL" baseline="0" noProof="0" dirty="0">
                <a:solidFill>
                  <a:schemeClr val="tx2"/>
                </a:solidFill>
                <a:latin typeface="Calibri (Hoofdtekst)"/>
              </a:rPr>
              <a:t> komen de volgende 3 onderdelen aan bod. U kunt kiezen of u alle onderdelen aan bod laat komen in uw overleg.</a:t>
            </a:r>
          </a:p>
          <a:p>
            <a:endParaRPr lang="nl-NL" baseline="0" noProof="0" dirty="0">
              <a:solidFill>
                <a:schemeClr val="tx2"/>
              </a:solidFill>
              <a:latin typeface="Calibri (Hoofdtek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baseline="0" noProof="0" dirty="0">
                <a:solidFill>
                  <a:schemeClr val="tx2"/>
                </a:solidFill>
                <a:latin typeface="Calibri (Hoofdtekst)"/>
              </a:rPr>
              <a:t>Het is mogelijk om op basis van uitkomsten op toetsen leesprofielen op te stellen. Deze geven een integraal beeld van de vaardigheden die belangrijk zijn bij leesbegrip. We laten zien hoe je vanuit deze profielen de instructie kunt aanpassen en leerlingen passend kunt ondersteunen.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baseline="0" noProof="0" dirty="0">
                <a:solidFill>
                  <a:schemeClr val="tx2"/>
                </a:solidFill>
                <a:latin typeface="Calibri (Hoofdtekst)"/>
              </a:rPr>
              <a:t>In het tweede deel geven we algemene inspiratietips die u kunt inzetten in uw onderwijs, losstaand van de profielen.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baseline="0" noProof="0" dirty="0">
                <a:solidFill>
                  <a:schemeClr val="tx2"/>
                </a:solidFill>
                <a:latin typeface="Calibri (Hoofdtekst)"/>
              </a:rPr>
              <a:t>In het derde deel geven wordt kort wat achtergrondinformatie gegeven over het dynamisch toetsen van leesvaardigheid en de in dit project ontwikkelde assessment. </a:t>
            </a:r>
          </a:p>
          <a:p>
            <a:endParaRPr lang="nl-NL" noProof="0" dirty="0">
              <a:latin typeface="Calibri (Hoofdtekst)"/>
            </a:endParaRPr>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2</a:t>
            </a:fld>
            <a:endParaRPr lang="nl-NL"/>
          </a:p>
        </p:txBody>
      </p:sp>
    </p:spTree>
    <p:extLst>
      <p:ext uri="{BB962C8B-B14F-4D97-AF65-F5344CB8AC3E}">
        <p14:creationId xmlns:p14="http://schemas.microsoft.com/office/powerpoint/2010/main" val="3718118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Visualiseren</a:t>
            </a:r>
          </a:p>
          <a:p>
            <a:r>
              <a:rPr lang="nl-NL" b="0" dirty="0"/>
              <a:t>Het gebruiken</a:t>
            </a:r>
            <a:r>
              <a:rPr lang="nl-NL" b="0" baseline="0" dirty="0"/>
              <a:t> van schema’s is een goede manier om tekstverbanden expliciet te maken. Afhankelijk van de tekst kan bijvoorbeeld gekozen worden voor een oorzaak-gevolg schema, een tijdlijn of bijvoorbeeld een mindmap.</a:t>
            </a:r>
            <a:endParaRPr lang="nl-NL" b="0"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20</a:t>
            </a:fld>
            <a:endParaRPr lang="nl-NL"/>
          </a:p>
        </p:txBody>
      </p:sp>
    </p:spTree>
    <p:extLst>
      <p:ext uri="{BB962C8B-B14F-4D97-AF65-F5344CB8AC3E}">
        <p14:creationId xmlns:p14="http://schemas.microsoft.com/office/powerpoint/2010/main" val="2313519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sz="1200" dirty="0">
                <a:solidFill>
                  <a:schemeClr val="tx1"/>
                </a:solidFill>
              </a:rPr>
              <a:t>Leerlingen binnen dit profiel hebben een </a:t>
            </a:r>
            <a:r>
              <a:rPr lang="nl-NL" sz="1200" b="1" dirty="0">
                <a:solidFill>
                  <a:schemeClr val="tx1"/>
                </a:solidFill>
              </a:rPr>
              <a:t>relatief kleine woordenschat </a:t>
            </a:r>
            <a:r>
              <a:rPr lang="nl-NL" sz="1200" dirty="0">
                <a:solidFill>
                  <a:schemeClr val="tx1"/>
                </a:solidFill>
              </a:rPr>
              <a:t>en relatief veel </a:t>
            </a:r>
            <a:r>
              <a:rPr lang="nl-NL" sz="1200" b="1" dirty="0">
                <a:solidFill>
                  <a:schemeClr val="tx1"/>
                </a:solidFill>
              </a:rPr>
              <a:t>moeite met het leggen van verbanden</a:t>
            </a:r>
            <a:r>
              <a:rPr lang="nl-NL" sz="1200" dirty="0">
                <a:solidFill>
                  <a:schemeClr val="tx1"/>
                </a:solidFill>
              </a:rPr>
              <a:t>. Het is mogelijk dat door de geringe woordenschat leerlingen niet in staat zijn om de benodigde verbanden te leggen en daarom een tekst minder goed begrijpen. Extra aandacht voor activiteiten rondom woordenschat en het leggen van verbanden bijvoorbeeld het praten over de woorden en inhoud van de tekst komt het begrijpend lezen mogelijk ten goede. Kijk daarnaast naar de relatief sterke vaardigheden om deze eventueel compenserend in te zetten.</a:t>
            </a:r>
          </a:p>
          <a:p>
            <a:pPr algn="ctr"/>
            <a:endParaRPr lang="nl-NL" sz="1200" dirty="0">
              <a:solidFill>
                <a:schemeClr val="tx1"/>
              </a:solidFill>
            </a:endParaRP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21</a:t>
            </a:fld>
            <a:endParaRPr lang="nl-NL"/>
          </a:p>
        </p:txBody>
      </p:sp>
    </p:spTree>
    <p:extLst>
      <p:ext uri="{BB962C8B-B14F-4D97-AF65-F5344CB8AC3E}">
        <p14:creationId xmlns:p14="http://schemas.microsoft.com/office/powerpoint/2010/main" val="317269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sz="1200" dirty="0">
                <a:solidFill>
                  <a:schemeClr val="tx1"/>
                </a:solidFill>
              </a:rPr>
              <a:t>Leerlingen binnen dit profiel laten geen relatieve sterktes of zwaktes zien en ontwikkelen de onderliggende vaardigheden in ongeveer hetzelfde tempo. Om de begrijpend leesvaardigheden van deze leerlingen te verbeteren is het advies om aandacht te blijven schenken aan alle onderliggende vaardigheden zodat deze zich harmonisch blijven ontwikkelen.</a:t>
            </a:r>
          </a:p>
          <a:p>
            <a:pPr algn="just"/>
            <a:endParaRPr lang="nl-NL" sz="1200" dirty="0">
              <a:solidFill>
                <a:schemeClr val="tx1"/>
              </a:solidFill>
            </a:endParaRP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22</a:t>
            </a:fld>
            <a:endParaRPr lang="nl-NL"/>
          </a:p>
        </p:txBody>
      </p:sp>
    </p:spTree>
    <p:extLst>
      <p:ext uri="{BB962C8B-B14F-4D97-AF65-F5344CB8AC3E}">
        <p14:creationId xmlns:p14="http://schemas.microsoft.com/office/powerpoint/2010/main" val="3182262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In het project ‘leesbegrip in beeld’ werden leerlingen op basis van het ontwikkelde prototype ingedeeld in een van de vijf profielen. </a:t>
            </a:r>
          </a:p>
          <a:p>
            <a:r>
              <a:rPr lang="nl-NL" dirty="0"/>
              <a:t>Dit prototype </a:t>
            </a:r>
            <a:r>
              <a:rPr lang="nl-NL" baseline="0" dirty="0"/>
              <a:t>is niet vrij beschikbaar. Het is echter ook mogelijk om leerlingen zelf in te delen in profielen. Op basis van methodegebonden en methode ongebonden (bijv. Cito LVS) toetsen, eigen inzichten en gesprekken met leerlingen over wat zij makkelijk en moeilijk vinden kunt u nagaan welk profiel het beste bij iedere individuele leerling past.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23</a:t>
            </a:fld>
            <a:endParaRPr lang="nl-NL"/>
          </a:p>
        </p:txBody>
      </p:sp>
    </p:spTree>
    <p:extLst>
      <p:ext uri="{BB962C8B-B14F-4D97-AF65-F5344CB8AC3E}">
        <p14:creationId xmlns:p14="http://schemas.microsoft.com/office/powerpoint/2010/main" val="3448056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aandachtspunten per leesleerprofiel is het van</a:t>
            </a:r>
            <a:r>
              <a:rPr lang="nl-NL" baseline="0" dirty="0"/>
              <a:t> belang voor goed leesonderwijs te zorgen. We noemen hieronder een aantal aandachtspunten en lichten deze verder toe.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24</a:t>
            </a:fld>
            <a:endParaRPr lang="nl-NL"/>
          </a:p>
        </p:txBody>
      </p:sp>
    </p:spTree>
    <p:extLst>
      <p:ext uri="{BB962C8B-B14F-4D97-AF65-F5344CB8AC3E}">
        <p14:creationId xmlns:p14="http://schemas.microsoft.com/office/powerpoint/2010/main" val="1749487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van de belangrijkste voorwaarden om tot goed tekstbegrip te komen, zijn goed ontwikkelde technisch leesvaardigheden. Wanneer leerling het decoderen van</a:t>
            </a:r>
            <a:r>
              <a:rPr lang="nl-NL" baseline="0" dirty="0"/>
              <a:t> woorden onvoldoende geautomatiseerd hebben, kost het decoderen van losse woorden erg veel moeite en blijft er minder cognitieve capaciteit over voor de begripsprocessen die nodig zijn om een tekst te begrijpen. Naast goed ontwikkelde technisch leesvaardigheden hebben leerlingen ook voldoende algemene wereld- en taalkennis nodig. Niet alle kennis die nodig is om een tekst goed te begrijpen staat expliciet in de tekst. Voorafgaand aan het lezen van een tekst is het daarom belangrijk om na te gaan welke kennis een leerling nodig heeft om de tekst te begrijpen en welke kennis al aanwezig is. Wanneer meer kennis nodig is dan aanwezig, is het belangrijk om eerst deze hiaten op te vullen voordat de tekst gelezen wordt. Wereld- en taalkennis kan het beste uitgebreid worden door gedurende de gehele dag te werken aan woordenschat en door te praten met leerlingen over datgene wat zij gedurende de dag allemaal lezen.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25</a:t>
            </a:fld>
            <a:endParaRPr lang="nl-NL"/>
          </a:p>
        </p:txBody>
      </p:sp>
    </p:spTree>
    <p:extLst>
      <p:ext uri="{BB962C8B-B14F-4D97-AF65-F5344CB8AC3E}">
        <p14:creationId xmlns:p14="http://schemas.microsoft.com/office/powerpoint/2010/main" val="1114002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a:t>
            </a:r>
            <a:r>
              <a:rPr lang="nl-NL" baseline="0" dirty="0"/>
              <a:t> bij het werken met een methode voor begrijpend lezen is het van belang kritisch te kijken naar datgene wat in de les aangeboden wordt. Past de les bij het niveau van de leerlingen en bij het lesdoel (zowel inhoudelijk als strategisch) dat u voor ogen heeft? Soms kan het nuttig zijn om een opdrachten te laten vallen en te vervangen door andere opdrachten of door extra begeleiding te bieden.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26</a:t>
            </a:fld>
            <a:endParaRPr lang="nl-NL"/>
          </a:p>
        </p:txBody>
      </p:sp>
    </p:spTree>
    <p:extLst>
      <p:ext uri="{BB962C8B-B14F-4D97-AF65-F5344CB8AC3E}">
        <p14:creationId xmlns:p14="http://schemas.microsoft.com/office/powerpoint/2010/main" val="277845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b="0" i="0" u="none" strike="noStrike" kern="1200" dirty="0">
                <a:solidFill>
                  <a:schemeClr val="tx1"/>
                </a:solidFill>
                <a:effectLst/>
                <a:latin typeface="+mn-lt"/>
                <a:ea typeface="+mn-ea"/>
                <a:cs typeface="+mn-cs"/>
              </a:rPr>
              <a:t>Zorg ervoor dat de complexiteit van de tekst afgestemd is op het taalniveau en de woordenschat van al je leerlingen. Denk na over het gebruik van moeilijke woorden, beeldspraak en grammatica.</a:t>
            </a:r>
          </a:p>
          <a:p>
            <a:r>
              <a:rPr lang="nl-NL" sz="1200" b="0" i="0" u="none" strike="noStrike" kern="1200" dirty="0">
                <a:solidFill>
                  <a:schemeClr val="tx1"/>
                </a:solidFill>
                <a:effectLst/>
                <a:latin typeface="+mn-lt"/>
                <a:ea typeface="+mn-ea"/>
                <a:cs typeface="+mn-cs"/>
              </a:rPr>
              <a:t>1. Stel jezelf de volgende vragen:</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Wat weten mijn leerlingen al over dit onderwerp?</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Hoe zorg ik voor een goede verbinding tussen aanwezige en nieuwe kennis?</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Hoe presenteer ik het nieuwe onderwerp op een boeiende manier?</a:t>
            </a:r>
          </a:p>
          <a:p>
            <a:pPr marL="0" indent="0">
              <a:buFont typeface="Arial" panose="020B0604020202020204" pitchFamily="34" charset="0"/>
              <a:buNone/>
            </a:pPr>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2. Houd in de gaten of de opbouw van de tekst duidelijk is:</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Is er een inleiding, een middenstuk en een conclusie? </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Is de rode draad goed te volgen voor je leerlingen?</a:t>
            </a:r>
          </a:p>
          <a:p>
            <a:pPr marL="0" indent="0">
              <a:buFont typeface="Arial" panose="020B0604020202020204" pitchFamily="34" charset="0"/>
              <a:buNone/>
            </a:pPr>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3. Let bij het schrijven of kiezen van een tekst op de volgende aspecten:</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Woordenschat.</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Lengte van de zinnen.</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Grammaticale complexiteit (gebruik liever geen lijdende vorm bijvoorbeeld).</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Logisch verband tussen alinea’s.</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Wat kun je beter niet doen?</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Je teksten extra leuk maken door verhalende en informatieve teksten te combineren. Leerlingen vinden dit soort teksten niet extra leuk en bovendien kunnen ze minder goed bepalen wat ze echt moeten leren en onthouden. </a:t>
            </a:r>
          </a:p>
          <a:p>
            <a:pPr marL="171450" indent="-171450">
              <a:buFont typeface="Arial" panose="020B0604020202020204" pitchFamily="34" charset="0"/>
              <a:buChar char="•"/>
            </a:pPr>
            <a:r>
              <a:rPr lang="nl-NL" sz="1200" b="0" i="0" u="none" strike="noStrike" kern="1200" dirty="0">
                <a:solidFill>
                  <a:schemeClr val="tx1"/>
                </a:solidFill>
                <a:effectLst/>
                <a:latin typeface="+mn-lt"/>
                <a:ea typeface="+mn-ea"/>
                <a:cs typeface="+mn-cs"/>
              </a:rPr>
              <a:t>Allerlei overbodige details toevoegen aan je tekst.</a:t>
            </a:r>
          </a:p>
          <a:p>
            <a:endParaRPr lang="nl-NL" dirty="0"/>
          </a:p>
        </p:txBody>
      </p:sp>
      <p:sp>
        <p:nvSpPr>
          <p:cNvPr id="4" name="Tijdelijke aanduiding voor datum 3"/>
          <p:cNvSpPr>
            <a:spLocks noGrp="1"/>
          </p:cNvSpPr>
          <p:nvPr>
            <p:ph type="dt" idx="10"/>
          </p:nvPr>
        </p:nvSpPr>
        <p:spPr/>
        <p:txBody>
          <a:bodyPr/>
          <a:lstStyle/>
          <a:p>
            <a:pPr>
              <a:defRPr/>
            </a:pPr>
            <a:fld id="{5589136E-8118-4A61-A9AE-9CD64B67BB2E}" type="datetime1">
              <a:rPr lang="en-US" smtClean="0"/>
              <a:pPr>
                <a:defRPr/>
              </a:pPr>
              <a:t>8/22/2019</a:t>
            </a:fld>
            <a:endParaRPr lang="en-US"/>
          </a:p>
        </p:txBody>
      </p:sp>
      <p:sp>
        <p:nvSpPr>
          <p:cNvPr id="5" name="Tijdelijke aanduiding voor dianummer 4"/>
          <p:cNvSpPr>
            <a:spLocks noGrp="1"/>
          </p:cNvSpPr>
          <p:nvPr>
            <p:ph type="sldNum" sz="quarter" idx="11"/>
          </p:nvPr>
        </p:nvSpPr>
        <p:spPr/>
        <p:txBody>
          <a:bodyPr/>
          <a:lstStyle/>
          <a:p>
            <a:pPr>
              <a:defRPr/>
            </a:pPr>
            <a:fld id="{D833DEFD-1223-4D2F-B482-E6EA525FE455}" type="slidenum">
              <a:rPr lang="en-US" smtClean="0"/>
              <a:pPr>
                <a:defRPr/>
              </a:pPr>
              <a:t>27</a:t>
            </a:fld>
            <a:endParaRPr lang="en-US"/>
          </a:p>
        </p:txBody>
      </p:sp>
    </p:spTree>
    <p:extLst>
      <p:ext uri="{BB962C8B-B14F-4D97-AF65-F5344CB8AC3E}">
        <p14:creationId xmlns:p14="http://schemas.microsoft.com/office/powerpoint/2010/main" val="3265665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Voordat</a:t>
            </a:r>
            <a:r>
              <a:rPr lang="nl-NL" baseline="0" dirty="0"/>
              <a:t> leerlingen de tekst gaan lezen is het activeren van voorkennis van belang. Ga met leerlingen in gesprek over wat ze al weten over het onderwerp van de tekst. Hiervoor kan gebruik gemaakt worden van beeldmateriaal (plaatjes, filmpjes etc.). Zorg ervoor dat de kennis die leerlingen ophalen wel in relatie staat met het onderwerp van de tekst. Voorkennis activeren is geen vrije associeeropdracht. </a:t>
            </a:r>
            <a:endParaRPr lang="nl-NL" dirty="0"/>
          </a:p>
        </p:txBody>
      </p:sp>
      <p:sp>
        <p:nvSpPr>
          <p:cNvPr id="4" name="Tijdelijke aanduiding voor datum 3"/>
          <p:cNvSpPr>
            <a:spLocks noGrp="1"/>
          </p:cNvSpPr>
          <p:nvPr>
            <p:ph type="dt" idx="10"/>
          </p:nvPr>
        </p:nvSpPr>
        <p:spPr/>
        <p:txBody>
          <a:bodyPr/>
          <a:lstStyle/>
          <a:p>
            <a:pPr>
              <a:defRPr/>
            </a:pPr>
            <a:fld id="{5589136E-8118-4A61-A9AE-9CD64B67BB2E}" type="datetime1">
              <a:rPr lang="en-US" smtClean="0"/>
              <a:pPr>
                <a:defRPr/>
              </a:pPr>
              <a:t>8/22/2019</a:t>
            </a:fld>
            <a:endParaRPr lang="en-US"/>
          </a:p>
        </p:txBody>
      </p:sp>
      <p:sp>
        <p:nvSpPr>
          <p:cNvPr id="5" name="Tijdelijke aanduiding voor dianummer 4"/>
          <p:cNvSpPr>
            <a:spLocks noGrp="1"/>
          </p:cNvSpPr>
          <p:nvPr>
            <p:ph type="sldNum" sz="quarter" idx="11"/>
          </p:nvPr>
        </p:nvSpPr>
        <p:spPr/>
        <p:txBody>
          <a:bodyPr/>
          <a:lstStyle/>
          <a:p>
            <a:pPr>
              <a:defRPr/>
            </a:pPr>
            <a:fld id="{D833DEFD-1223-4D2F-B482-E6EA525FE455}" type="slidenum">
              <a:rPr lang="en-US" smtClean="0"/>
              <a:pPr>
                <a:defRPr/>
              </a:pPr>
              <a:t>28</a:t>
            </a:fld>
            <a:endParaRPr lang="en-US"/>
          </a:p>
        </p:txBody>
      </p:sp>
    </p:spTree>
    <p:extLst>
      <p:ext uri="{BB962C8B-B14F-4D97-AF65-F5344CB8AC3E}">
        <p14:creationId xmlns:p14="http://schemas.microsoft.com/office/powerpoint/2010/main" val="3859374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Leerlingen leren van goede voorbeelden. Door te modelen laat</a:t>
            </a:r>
            <a:r>
              <a:rPr lang="nl-NL" baseline="0" dirty="0"/>
              <a:t> de leerkracht zien hoe hij/zij het leesproces aanpakt en welke (denk)stappen gezet worden.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29</a:t>
            </a:fld>
            <a:endParaRPr lang="nl-NL"/>
          </a:p>
        </p:txBody>
      </p:sp>
    </p:spTree>
    <p:extLst>
      <p:ext uri="{BB962C8B-B14F-4D97-AF65-F5344CB8AC3E}">
        <p14:creationId xmlns:p14="http://schemas.microsoft.com/office/powerpoint/2010/main" val="33728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3</a:t>
            </a:fld>
            <a:endParaRPr lang="nl-NL"/>
          </a:p>
        </p:txBody>
      </p:sp>
    </p:spTree>
    <p:extLst>
      <p:ext uri="{BB962C8B-B14F-4D97-AF65-F5344CB8AC3E}">
        <p14:creationId xmlns:p14="http://schemas.microsoft.com/office/powerpoint/2010/main" val="2739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a:t>
            </a:r>
            <a:r>
              <a:rPr lang="nl-NL" baseline="0" dirty="0"/>
              <a:t> schema’s kan de inhoud van de tekst zichtbaar gemaakt worden. Relaties tussen tekstdelen kunnen worden gevisualiseerd. Oorzaak-gevolgrelaties kunnen zichtbaar worden gemaakt. Met woordposters kunnen leerlingen nieuwe of moeilijke woorden verzamen en inoefenen.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30</a:t>
            </a:fld>
            <a:endParaRPr lang="nl-NL"/>
          </a:p>
        </p:txBody>
      </p:sp>
    </p:spTree>
    <p:extLst>
      <p:ext uri="{BB962C8B-B14F-4D97-AF65-F5344CB8AC3E}">
        <p14:creationId xmlns:p14="http://schemas.microsoft.com/office/powerpoint/2010/main" val="105908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31</a:t>
            </a:fld>
            <a:endParaRPr lang="nl-NL"/>
          </a:p>
        </p:txBody>
      </p:sp>
    </p:spTree>
    <p:extLst>
      <p:ext uri="{BB962C8B-B14F-4D97-AF65-F5344CB8AC3E}">
        <p14:creationId xmlns:p14="http://schemas.microsoft.com/office/powerpoint/2010/main" val="1054223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Huidige toetsen voor leesvaardigheid</a:t>
            </a:r>
            <a:r>
              <a:rPr lang="nl-NL" sz="1200" b="0" kern="1200" baseline="0" dirty="0">
                <a:solidFill>
                  <a:schemeClr val="tx1"/>
                </a:solidFill>
                <a:effectLst/>
                <a:latin typeface="+mn-lt"/>
                <a:ea typeface="+mn-ea"/>
                <a:cs typeface="+mn-cs"/>
              </a:rPr>
              <a:t> geven vaak alleen inzicht in het algemene leesniveau van leerlingen, ze geven weinig tot geen inzicht in de relatieve zwakke en sterke deelvaardigheden van leerlingen. Met het in dit project ontwikkelde toetsinstrument is het wel mogelijk om, naast inzicht in het algemene leesniveau, inzicht te krijgen in het niveau van verschillende deelvaardigheden (technisch lezen, woordenschat en de vaardigheid om verbanden te leggen binnen een tekst) en aan iedere individuele leerling een leesleerprofiel toe te wijzen. Deze leesleerprofielen geven inzicht in datgene wat een leerling (relatief) goed kan en waar hij nog moeite mee heeft. Daarnaast geven deze profielen richting aan onderwijsactiviteiten die ingezet kunnen worden om het leesniveau te verhogen. De toets is zo ontwikkeld dat deze past binnen het onderwijscurriculum (o.a. door feedback te geven op de antwoorden van leerlingen) en gemakkelijk in de dagelijkse onderwijspraktijk ingepast kan worden. </a:t>
            </a:r>
            <a:endParaRPr lang="nl-NL" sz="1200" b="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32</a:t>
            </a:fld>
            <a:endParaRPr lang="nl-NL"/>
          </a:p>
        </p:txBody>
      </p:sp>
    </p:spTree>
    <p:extLst>
      <p:ext uri="{BB962C8B-B14F-4D97-AF65-F5344CB8AC3E}">
        <p14:creationId xmlns:p14="http://schemas.microsoft.com/office/powerpoint/2010/main" val="1195976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website</a:t>
            </a:r>
            <a:r>
              <a:rPr lang="nl-NL" baseline="0" dirty="0"/>
              <a:t> </a:t>
            </a:r>
            <a:r>
              <a:rPr lang="nl-NL" dirty="0">
                <a:hlinkClick r:id="rId3"/>
              </a:rPr>
              <a:t>https://www.cito.nl/kennis-en-innovatie/onderzoek/in-opdracht/cito-onderzoek-leesbegrip-in-beeld</a:t>
            </a:r>
            <a:r>
              <a:rPr lang="nl-NL" dirty="0"/>
              <a:t> vindt</a:t>
            </a:r>
            <a:r>
              <a:rPr lang="nl-NL" baseline="0" dirty="0"/>
              <a:t> u een toelichtingsfilm over het dynamisch meten van begrijpend lezen. In de film wordt getoond op welke wijze het prototype van de toets werkt.</a:t>
            </a:r>
          </a:p>
          <a:p>
            <a:endParaRPr lang="nl-NL" baseline="0" dirty="0"/>
          </a:p>
          <a:p>
            <a:r>
              <a:rPr lang="nl-NL" baseline="0" dirty="0"/>
              <a:t>De directe link naar het filmpje:</a:t>
            </a:r>
            <a:endParaRPr lang="nl-NL" baseline="0" dirty="0">
              <a:hlinkClick r:id="rId4"/>
            </a:endParaRPr>
          </a:p>
          <a:p>
            <a:r>
              <a:rPr lang="nl-NL" dirty="0">
                <a:hlinkClick r:id="rId4"/>
              </a:rPr>
              <a:t>https://www.cito.nl/-/media/videos/citolab-onderzoek/filmpje/leesbegrip-in-beeld.mp4?la=nl-NL</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33</a:t>
            </a:fld>
            <a:endParaRPr lang="nl-NL"/>
          </a:p>
        </p:txBody>
      </p:sp>
    </p:spTree>
    <p:extLst>
      <p:ext uri="{BB962C8B-B14F-4D97-AF65-F5344CB8AC3E}">
        <p14:creationId xmlns:p14="http://schemas.microsoft.com/office/powerpoint/2010/main" val="1917329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verschillende aspecten van leesvaardigheid in kaart te brengen</a:t>
            </a:r>
            <a:r>
              <a:rPr lang="nl-NL" baseline="0" dirty="0"/>
              <a:t> kunnen verschillende vragen aan leerlingen worden voorgelegd. Dit is in het filmpje getoond.</a:t>
            </a:r>
          </a:p>
          <a:p>
            <a:pPr marL="171450" indent="-171450">
              <a:buFont typeface="Arial" panose="020B0604020202020204" pitchFamily="34" charset="0"/>
              <a:buChar char="•"/>
            </a:pPr>
            <a:r>
              <a:rPr lang="nl-NL" baseline="0" dirty="0"/>
              <a:t>Door leerlingen te vragen woorden na te laten typen kan worden nagegaan in hoeverre leerlingen een goed woordbeeld hebben.</a:t>
            </a:r>
          </a:p>
          <a:p>
            <a:pPr marL="171450" indent="-171450">
              <a:buFont typeface="Arial" panose="020B0604020202020204" pitchFamily="34" charset="0"/>
              <a:buChar char="•"/>
            </a:pPr>
            <a:r>
              <a:rPr lang="nl-NL" baseline="0" dirty="0"/>
              <a:t>Door leerlingen te vragen naar de betekenis van belangrijke woorden uit de tekst kan worden nagegaan of de leerlingen het woord kennen en begrijpen.</a:t>
            </a:r>
          </a:p>
          <a:p>
            <a:pPr marL="171450" indent="-171450">
              <a:buFont typeface="Arial" panose="020B0604020202020204" pitchFamily="34" charset="0"/>
              <a:buChar char="•"/>
            </a:pPr>
            <a:r>
              <a:rPr lang="nl-NL" baseline="0" dirty="0"/>
              <a:t>Door leerlingen te vragen naar relaties tussen woorden en zitten kan worden nagegaan of leerlingen verbanden kunnen leggen.</a:t>
            </a:r>
          </a:p>
          <a:p>
            <a:pPr marL="171450" indent="-171450">
              <a:buFont typeface="Arial" panose="020B0604020202020204" pitchFamily="34" charset="0"/>
              <a:buChar char="•"/>
            </a:pPr>
            <a:r>
              <a:rPr lang="nl-NL" baseline="0" dirty="0"/>
              <a:t>Door leerlingen te vragen naar de hoofdgedachte van de tekst kan worden nagegaan of leerlingen de centrale boodschap van de tekst herkennen.</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34</a:t>
            </a:fld>
            <a:endParaRPr lang="nl-NL"/>
          </a:p>
        </p:txBody>
      </p:sp>
    </p:spTree>
    <p:extLst>
      <p:ext uri="{BB962C8B-B14F-4D97-AF65-F5344CB8AC3E}">
        <p14:creationId xmlns:p14="http://schemas.microsoft.com/office/powerpoint/2010/main" val="1000405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Mocht u naar aanleiding van deze module of andere informatie op de website nog vragen hebben, dan kunt u contact opnemen</a:t>
            </a:r>
            <a:r>
              <a:rPr lang="nl-NL" baseline="0" dirty="0"/>
              <a:t> met Nicole Swart (n.swart@expertisecentrumnederlands.nl). Zij was als onderzoeker namens het Expertisecentrum Nederlands betrokken bij dit project en de totstandkoming van deze module.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35</a:t>
            </a:fld>
            <a:endParaRPr lang="nl-NL"/>
          </a:p>
        </p:txBody>
      </p:sp>
    </p:spTree>
    <p:extLst>
      <p:ext uri="{BB962C8B-B14F-4D97-AF65-F5344CB8AC3E}">
        <p14:creationId xmlns:p14="http://schemas.microsoft.com/office/powerpoint/2010/main" val="76948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het project</a:t>
            </a:r>
            <a:r>
              <a:rPr lang="nl-NL" baseline="0" dirty="0"/>
              <a:t> is gekeken of er verschillende leesleerprofielen onderscheiden kunnen worden op basis van verschillende deelvaardigheden die belangrijk zijn in begrijpend lezen. </a:t>
            </a:r>
            <a:r>
              <a:rPr lang="nl-NL" dirty="0"/>
              <a:t>Er is gekeken naar</a:t>
            </a:r>
            <a:r>
              <a:rPr lang="nl-NL" baseline="0" dirty="0"/>
              <a:t> relatieve sterktes en zwaktes van leerlingen op verschillende onderdelen. Op basis van de relatieve sterktes en zwaktes van leerlingen kunnen 5 leesleerprofielen worden onderscheiden. De leesleerprofielen worden hierna kort toegelicht. </a:t>
            </a:r>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4</a:t>
            </a:fld>
            <a:endParaRPr lang="nl-NL"/>
          </a:p>
        </p:txBody>
      </p:sp>
    </p:spTree>
    <p:extLst>
      <p:ext uri="{BB962C8B-B14F-4D97-AF65-F5344CB8AC3E}">
        <p14:creationId xmlns:p14="http://schemas.microsoft.com/office/powerpoint/2010/main" val="60928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rPr>
              <a:t>Leerlingen binnen dit profiel hebben relatief veel moeite met het </a:t>
            </a:r>
            <a:r>
              <a:rPr lang="nl-NL" sz="1200" b="1" dirty="0">
                <a:solidFill>
                  <a:schemeClr val="tx1"/>
                </a:solidFill>
              </a:rPr>
              <a:t>woordbeeld</a:t>
            </a:r>
            <a:r>
              <a:rPr lang="nl-NL" sz="1200" dirty="0">
                <a:solidFill>
                  <a:schemeClr val="tx1"/>
                </a:solidFill>
              </a:rPr>
              <a:t>. Het goed opslaan van het juiste woordbeeld in het geheugen zorgt ervoor dat leerlingen minder moeite hebben met het lezen van woorden en het begrijpen van een tekst. Extra aandacht voor activiteiten rondom het woordbeeld bijvoorbeeld gericht op technisch lezen en/of spelling komt het begrijpend lezen mogelijk ten goede. Kijk daarnaast naar de relatief sterke vaardigheden om deze eventueel compenserend in te zetten.</a:t>
            </a: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5</a:t>
            </a:fld>
            <a:endParaRPr lang="nl-NL"/>
          </a:p>
        </p:txBody>
      </p:sp>
    </p:spTree>
    <p:extLst>
      <p:ext uri="{BB962C8B-B14F-4D97-AF65-F5344CB8AC3E}">
        <p14:creationId xmlns:p14="http://schemas.microsoft.com/office/powerpoint/2010/main" val="93071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Leerlingen binnen dit profiel kunt u ondersteunen door aandacht te geven aan woordstructuur, begeleid hardop te lezen met feedback, herhaald te lezen en te oefenen op</a:t>
            </a:r>
            <a:r>
              <a:rPr lang="nl-NL" baseline="0" dirty="0"/>
              <a:t> letter-, woord-, zins- en tekstniveau. De verschillende begeleidingsvormen worden hierna verder toegelicht. Advies is om vooral ook te kijken wat al in het regulieren programma zit en leerlingen binnen dit profiel bij deze begeleidingsvormen aan te laten sluiten. </a:t>
            </a:r>
            <a:endParaRPr lang="nl-NL" dirty="0"/>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6</a:t>
            </a:fld>
            <a:endParaRPr lang="nl-NL"/>
          </a:p>
        </p:txBody>
      </p:sp>
    </p:spTree>
    <p:extLst>
      <p:ext uri="{BB962C8B-B14F-4D97-AF65-F5344CB8AC3E}">
        <p14:creationId xmlns:p14="http://schemas.microsoft.com/office/powerpoint/2010/main" val="238620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chemeClr val="tx1"/>
                </a:solidFill>
              </a:rPr>
              <a:t>Aandacht voor woordstructuur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solidFill>
                  <a:schemeClr val="tx1"/>
                </a:solidFill>
              </a:rPr>
              <a:t>Preteaching:</a:t>
            </a:r>
            <a:r>
              <a:rPr lang="nl-NL" sz="1200" baseline="0" dirty="0">
                <a:solidFill>
                  <a:schemeClr val="tx1"/>
                </a:solidFill>
              </a:rPr>
              <a:t> voorafgaand aan de begrijpend leesles kunt u de orthografisch moeilijke woorden uit de tekst met de leerlingen binnen dit profiel bespreken en een aantal keer lezen. Op deze manier hebben de leerlingen binnen het woordbeeld-profiel de moeilijke woorden uit de tekst al een keer gezien, gelezen en behandeld en is het gemakkelijker voor deze leerlingen om de woorden tijdens de begrijpend leesles te decoderen. </a:t>
            </a:r>
            <a:r>
              <a:rPr lang="nl-NL" sz="1200" dirty="0">
                <a:solidFill>
                  <a:schemeClr val="tx1"/>
                </a:solidFill>
              </a:rPr>
              <a:t>Oefeningen gericht op de woordstructuur hebben een positief effect op de woordherkenning. Gedacht kan worden aan aandacht voor medeklinkerclusters, voor- en achtervoegsels en vervoegingen.</a:t>
            </a:r>
          </a:p>
          <a:p>
            <a:pPr marL="628650" lvl="1" indent="-171450" algn="just">
              <a:buFont typeface="Arial" panose="020B0604020202020204" pitchFamily="34" charset="0"/>
              <a:buChar char="•"/>
            </a:pPr>
            <a:r>
              <a:rPr lang="nl-NL" sz="1200" dirty="0">
                <a:solidFill>
                  <a:schemeClr val="tx1"/>
                </a:solidFill>
              </a:rPr>
              <a:t>Connectrijtjes met woorden uit de tekst			raap – raar – maar – vaar – ver – vis </a:t>
            </a:r>
            <a:endParaRPr lang="nl-NL" sz="1200" baseline="0" dirty="0">
              <a:solidFill>
                <a:schemeClr val="tx1"/>
              </a:solidFil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solidFill>
                  <a:schemeClr val="tx1"/>
                </a:solidFill>
              </a:rPr>
              <a:t>Verbind woorden uit de tekst met de lees- en of spellingsles		Welke woorden in de tekst horen bij</a:t>
            </a:r>
            <a:r>
              <a:rPr lang="nl-NL" sz="1200" baseline="0" dirty="0">
                <a:solidFill>
                  <a:schemeClr val="tx1"/>
                </a:solidFill>
              </a:rPr>
              <a:t> de spellingregel ‘…’?</a:t>
            </a:r>
            <a:endParaRPr lang="nl-NL" sz="1200" dirty="0">
              <a:solidFill>
                <a:schemeClr val="tx1"/>
              </a:solidFill>
            </a:endParaRPr>
          </a:p>
          <a:p>
            <a:pPr marL="171450" indent="-171450" algn="just">
              <a:buFont typeface="Arial" panose="020B0604020202020204" pitchFamily="34" charset="0"/>
              <a:buChar char="•"/>
            </a:pPr>
            <a:endParaRPr lang="nl-NL" sz="1200" dirty="0">
              <a:solidFill>
                <a:schemeClr val="tx1"/>
              </a:solidFill>
            </a:endParaRP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7</a:t>
            </a:fld>
            <a:endParaRPr lang="nl-NL"/>
          </a:p>
        </p:txBody>
      </p:sp>
    </p:spTree>
    <p:extLst>
      <p:ext uri="{BB962C8B-B14F-4D97-AF65-F5344CB8AC3E}">
        <p14:creationId xmlns:p14="http://schemas.microsoft.com/office/powerpoint/2010/main" val="13235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sz="1200" b="1" dirty="0">
                <a:solidFill>
                  <a:schemeClr val="tx1"/>
                </a:solidFill>
              </a:rPr>
              <a:t>Begeleid hardop voorlezen met feedback</a:t>
            </a:r>
          </a:p>
          <a:p>
            <a:pPr marL="171450" indent="-171450" algn="just">
              <a:buFont typeface="Arial" panose="020B0604020202020204" pitchFamily="34" charset="0"/>
              <a:buChar char="•"/>
            </a:pPr>
            <a:r>
              <a:rPr lang="nl-NL" sz="1200" dirty="0">
                <a:solidFill>
                  <a:schemeClr val="tx1"/>
                </a:solidFill>
              </a:rPr>
              <a:t>Tijdens het hardop voorlezen is het belangrijk om direct feedback te geven zodat een lezer direct weet wat het juiste woord is.</a:t>
            </a:r>
          </a:p>
          <a:p>
            <a:pPr marL="171450" indent="-171450" algn="just">
              <a:buFont typeface="Arial" panose="020B0604020202020204" pitchFamily="34" charset="0"/>
              <a:buChar char="•"/>
            </a:pPr>
            <a:r>
              <a:rPr lang="nl-NL" sz="1200" dirty="0">
                <a:solidFill>
                  <a:schemeClr val="tx1"/>
                </a:solidFill>
              </a:rPr>
              <a:t>Zeg het hele woord correct voor wanneer een leerling niet tot het juiste woord komt. </a:t>
            </a:r>
          </a:p>
          <a:p>
            <a:pPr marL="171450" indent="-171450" algn="just">
              <a:buFont typeface="Arial" panose="020B0604020202020204" pitchFamily="34" charset="0"/>
              <a:buChar char="•"/>
            </a:pPr>
            <a:r>
              <a:rPr lang="nl-NL" sz="1200" dirty="0">
                <a:solidFill>
                  <a:schemeClr val="tx1"/>
                </a:solidFill>
              </a:rPr>
              <a:t>Geef feedback op de klankstructuur van een woord, denk hierbij bijvoorbeeld aan lange en korte klanken en de stomme e-klank. Hetzelfde</a:t>
            </a:r>
            <a:r>
              <a:rPr lang="nl-NL" sz="1200" baseline="0" dirty="0">
                <a:solidFill>
                  <a:schemeClr val="tx1"/>
                </a:solidFill>
              </a:rPr>
              <a:t> kan gedaan worden voor de woordstructuur, denk bijvoorbeeld aan samenstellingen, voorzetsels en achtervoegsels. </a:t>
            </a:r>
            <a:endParaRPr lang="nl-NL" sz="1200" dirty="0">
              <a:solidFill>
                <a:schemeClr val="tx1"/>
              </a:solidFill>
            </a:endParaRPr>
          </a:p>
          <a:p>
            <a:pPr marL="171450" indent="-171450" algn="just">
              <a:buFont typeface="Arial" panose="020B0604020202020204" pitchFamily="34" charset="0"/>
              <a:buChar char="•"/>
            </a:pPr>
            <a:r>
              <a:rPr lang="nl-NL" sz="1200" dirty="0">
                <a:solidFill>
                  <a:schemeClr val="tx1"/>
                </a:solidFill>
              </a:rPr>
              <a:t>Laat een leerling het verkeerd gelezen woord direct nog een keer correct herhalen zodat de juiste uitspraak opgeslagen wordt in het geheugen</a:t>
            </a:r>
          </a:p>
          <a:p>
            <a:endParaRPr lang="nl-NL" sz="1200" dirty="0">
              <a:solidFill>
                <a:schemeClr val="tx1"/>
              </a:solidFill>
            </a:endParaRP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8</a:t>
            </a:fld>
            <a:endParaRPr lang="nl-NL"/>
          </a:p>
        </p:txBody>
      </p:sp>
    </p:spTree>
    <p:extLst>
      <p:ext uri="{BB962C8B-B14F-4D97-AF65-F5344CB8AC3E}">
        <p14:creationId xmlns:p14="http://schemas.microsoft.com/office/powerpoint/2010/main" val="1686074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sz="1200" b="1" dirty="0">
                <a:solidFill>
                  <a:schemeClr val="tx1"/>
                </a:solidFill>
              </a:rPr>
              <a:t>Herhaald lezen</a:t>
            </a:r>
            <a:endParaRPr lang="nl-NL" sz="1200" dirty="0">
              <a:solidFill>
                <a:schemeClr val="tx1"/>
              </a:solidFill>
            </a:endParaRPr>
          </a:p>
          <a:p>
            <a:pPr algn="just"/>
            <a:r>
              <a:rPr lang="nl-NL" sz="1200" dirty="0">
                <a:solidFill>
                  <a:schemeClr val="tx1"/>
                </a:solidFill>
              </a:rPr>
              <a:t>Het herhaald lezen van teksten heeft een positief effect op de leesontwikkeling, vooral voor kinderen die spellend of traag blijven lezen. Herhaald lezen</a:t>
            </a:r>
            <a:r>
              <a:rPr lang="nl-NL" sz="1200" baseline="0" dirty="0">
                <a:solidFill>
                  <a:schemeClr val="tx1"/>
                </a:solidFill>
              </a:rPr>
              <a:t> kan op verschillende manieren ingezet worden, waarbij de volgende adviezen belangrijk zijn: </a:t>
            </a:r>
          </a:p>
          <a:p>
            <a:pPr marL="171450" indent="-171450" algn="just">
              <a:buFont typeface="Arial" panose="020B0604020202020204" pitchFamily="34" charset="0"/>
              <a:buChar char="•"/>
            </a:pPr>
            <a:r>
              <a:rPr lang="nl-NL" sz="1200" baseline="0" dirty="0">
                <a:solidFill>
                  <a:schemeClr val="tx1"/>
                </a:solidFill>
              </a:rPr>
              <a:t>Eerst goed dan snel: accuraatheid is in het begin belangrijker dan snelheid. Wanneer leerlingen accuraat lezen kan de focus verschoven worden naar snelheid.</a:t>
            </a:r>
          </a:p>
          <a:p>
            <a:pPr marL="171450" indent="-171450" algn="just">
              <a:buFont typeface="Arial" panose="020B0604020202020204" pitchFamily="34" charset="0"/>
              <a:buChar char="•"/>
            </a:pPr>
            <a:r>
              <a:rPr lang="nl-NL" sz="1200" baseline="0" dirty="0">
                <a:solidFill>
                  <a:schemeClr val="tx1"/>
                </a:solidFill>
              </a:rPr>
              <a:t>Eerst samen dan alleen: g</a:t>
            </a:r>
            <a:r>
              <a:rPr lang="nl-NL" sz="1200" dirty="0">
                <a:solidFill>
                  <a:schemeClr val="tx1"/>
                </a:solidFill>
              </a:rPr>
              <a:t>ebruik de teksten van de begrijpend leesles tijdens de RALFI-lessen. Of behandel de begrijpend leesteksten voorafgaand aan de les op de voor-koor-door manier. Eerst leest de leerkracht de tekst voor, daarna lezen de kinderen de tekst in koor en daarna worden delen van de tekst door individuele leerlingen gelezen.</a:t>
            </a:r>
          </a:p>
          <a:p>
            <a:pPr marL="171450" indent="-171450" algn="just">
              <a:buFont typeface="Arial" panose="020B0604020202020204" pitchFamily="34" charset="0"/>
              <a:buChar char="•"/>
            </a:pPr>
            <a:r>
              <a:rPr lang="nl-NL" sz="1200" dirty="0">
                <a:solidFill>
                  <a:schemeClr val="tx1"/>
                </a:solidFill>
              </a:rPr>
              <a:t>Preteaching van de teksten kan plaatsvinden tijdens de interventiemomenten die al ingepland staan voor het voortgezet technisch lezen of</a:t>
            </a:r>
            <a:r>
              <a:rPr lang="nl-NL" sz="1200" baseline="0" dirty="0">
                <a:solidFill>
                  <a:schemeClr val="tx1"/>
                </a:solidFill>
              </a:rPr>
              <a:t> tijdens extra begeleidingsmomenten voor leerlingen. </a:t>
            </a:r>
            <a:endParaRPr lang="nl-NL" sz="1200" dirty="0">
              <a:solidFill>
                <a:schemeClr val="tx1"/>
              </a:solidFill>
            </a:endParaRPr>
          </a:p>
          <a:p>
            <a:endParaRPr lang="nl-NL" dirty="0"/>
          </a:p>
        </p:txBody>
      </p:sp>
      <p:sp>
        <p:nvSpPr>
          <p:cNvPr id="4" name="Tijdelijke aanduiding voor dianummer 3"/>
          <p:cNvSpPr>
            <a:spLocks noGrp="1"/>
          </p:cNvSpPr>
          <p:nvPr>
            <p:ph type="sldNum" sz="quarter" idx="10"/>
          </p:nvPr>
        </p:nvSpPr>
        <p:spPr/>
        <p:txBody>
          <a:bodyPr/>
          <a:lstStyle/>
          <a:p>
            <a:fld id="{ABEE5559-4D9F-4281-800B-FC086012F893}" type="slidenum">
              <a:rPr lang="nl-NL" smtClean="0"/>
              <a:t>9</a:t>
            </a:fld>
            <a:endParaRPr lang="nl-NL"/>
          </a:p>
        </p:txBody>
      </p:sp>
    </p:spTree>
    <p:extLst>
      <p:ext uri="{BB962C8B-B14F-4D97-AF65-F5344CB8AC3E}">
        <p14:creationId xmlns:p14="http://schemas.microsoft.com/office/powerpoint/2010/main" val="1279612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BFE0E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normAutofit/>
          </a:bodyPr>
          <a:lstStyle>
            <a:lvl1pPr algn="ctr">
              <a:defRPr sz="4000" cap="all" baseline="0">
                <a:latin typeface="Gill Sans MT" panose="020B0502020104020203" pitchFamily="34" charset="0"/>
                <a:ea typeface="Microsoft JhengHei" panose="020B0604030504040204" pitchFamily="34" charset="-120"/>
              </a:defRPr>
            </a:lvl1pPr>
          </a:lstStyle>
          <a:p>
            <a:r>
              <a:rPr lang="nl-NL" dirty="0"/>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Gadugi" panose="020B0502040204020203" pitchFamily="34" charset="0"/>
                <a:ea typeface="Gadugi" panose="020B0502040204020203" pitchFamily="34" charset="0"/>
              </a:defRPr>
            </a:lvl1pPr>
          </a:lstStyle>
          <a:p>
            <a:fld id="{A30CB722-4931-402B-BE18-44DF45845B84}" type="datetime1">
              <a:rPr lang="nl-NL" smtClean="0"/>
              <a:t>22-8-2019</a:t>
            </a:fld>
            <a:endParaRPr lang="nl-NL" dirty="0"/>
          </a:p>
        </p:txBody>
      </p:sp>
      <p:sp>
        <p:nvSpPr>
          <p:cNvPr id="5" name="Tijdelijke aanduiding voor voettekst 4"/>
          <p:cNvSpPr>
            <a:spLocks noGrp="1"/>
          </p:cNvSpPr>
          <p:nvPr>
            <p:ph type="ftr" sz="quarter" idx="11"/>
          </p:nvPr>
        </p:nvSpPr>
        <p:spPr/>
        <p:txBody>
          <a:bodyPr/>
          <a:lstStyle>
            <a:lvl1pPr>
              <a:defRPr>
                <a:latin typeface="Gadugi" panose="020B0502040204020203" pitchFamily="34" charset="0"/>
                <a:ea typeface="Gadugi" panose="020B0502040204020203" pitchFamily="34" charset="0"/>
              </a:defRPr>
            </a:lvl1pPr>
          </a:lstStyle>
          <a:p>
            <a:endParaRPr lang="nl-NL" dirty="0"/>
          </a:p>
        </p:txBody>
      </p:sp>
      <p:sp>
        <p:nvSpPr>
          <p:cNvPr id="6" name="Tijdelijke aanduiding voor dianummer 5"/>
          <p:cNvSpPr>
            <a:spLocks noGrp="1"/>
          </p:cNvSpPr>
          <p:nvPr>
            <p:ph type="sldNum" sz="quarter" idx="12"/>
          </p:nvPr>
        </p:nvSpPr>
        <p:spPr/>
        <p:txBody>
          <a:bodyPr/>
          <a:lstStyle>
            <a:lvl1pPr>
              <a:defRPr>
                <a:latin typeface="Gadugi" panose="020B0502040204020203" pitchFamily="34" charset="0"/>
                <a:ea typeface="Gadugi" panose="020B0502040204020203" pitchFamily="34" charset="0"/>
              </a:defRPr>
            </a:lvl1pPr>
          </a:lstStyle>
          <a:p>
            <a:fld id="{8133D936-A5B9-4EAD-BE3B-6A26D907C980}" type="slidenum">
              <a:rPr lang="nl-NL" smtClean="0"/>
              <a:pPr/>
              <a:t>‹nr.›</a:t>
            </a:fld>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629" y="288758"/>
            <a:ext cx="1643026" cy="1338527"/>
          </a:xfrm>
          <a:prstGeom prst="rect">
            <a:avLst/>
          </a:prstGeom>
        </p:spPr>
      </p:pic>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192" y="-866273"/>
            <a:ext cx="1643026" cy="1338527"/>
          </a:xfrm>
          <a:prstGeom prst="rect">
            <a:avLst/>
          </a:prstGeom>
        </p:spPr>
      </p:pic>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9202" y="1627285"/>
            <a:ext cx="1643026" cy="1338527"/>
          </a:xfrm>
          <a:prstGeom prst="rect">
            <a:avLst/>
          </a:prstGeom>
        </p:spPr>
      </p:pic>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797" y="4764505"/>
            <a:ext cx="1643026" cy="1338527"/>
          </a:xfrm>
          <a:prstGeom prst="rect">
            <a:avLst/>
          </a:prstGeom>
        </p:spPr>
      </p:pic>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219586" y="3385986"/>
            <a:ext cx="1643026" cy="1338527"/>
          </a:xfrm>
          <a:prstGeom prst="rect">
            <a:avLst/>
          </a:prstGeom>
        </p:spPr>
      </p:pic>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8397" y="5774170"/>
            <a:ext cx="1643026" cy="1338527"/>
          </a:xfrm>
          <a:prstGeom prst="rect">
            <a:avLst/>
          </a:prstGeom>
        </p:spPr>
      </p:pic>
    </p:spTree>
    <p:extLst>
      <p:ext uri="{BB962C8B-B14F-4D97-AF65-F5344CB8AC3E}">
        <p14:creationId xmlns:p14="http://schemas.microsoft.com/office/powerpoint/2010/main" val="402660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userDrawn="1"/>
        </p:nvSpPr>
        <p:spPr>
          <a:xfrm>
            <a:off x="0" y="5208104"/>
            <a:ext cx="12192000" cy="1649896"/>
          </a:xfrm>
          <a:prstGeom prst="rect">
            <a:avLst/>
          </a:prstGeom>
          <a:solidFill>
            <a:srgbClr val="BFE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838200" y="643773"/>
            <a:ext cx="10515600" cy="795973"/>
          </a:xfrm>
        </p:spPr>
        <p:txBody>
          <a:bodyPr>
            <a:normAutofit/>
          </a:bodyPr>
          <a:lstStyle>
            <a:lvl1pPr>
              <a:defRPr sz="4000">
                <a:latin typeface="Gill Sans MT" panose="020B0502020104020203" pitchFamily="34" charset="0"/>
                <a:ea typeface="Gadugi" panose="020B0502040204020203" pitchFamily="34" charset="0"/>
              </a:defRPr>
            </a:lvl1pPr>
          </a:lstStyle>
          <a:p>
            <a:r>
              <a:rPr lang="nl-NL" dirty="0"/>
              <a:t>Klik om de stijl te bewerken</a:t>
            </a:r>
          </a:p>
        </p:txBody>
      </p:sp>
      <p:sp>
        <p:nvSpPr>
          <p:cNvPr id="3" name="Tijdelijke aanduiding voor inhoud 2"/>
          <p:cNvSpPr>
            <a:spLocks noGrp="1"/>
          </p:cNvSpPr>
          <p:nvPr>
            <p:ph idx="1"/>
          </p:nvPr>
        </p:nvSpPr>
        <p:spPr>
          <a:xfrm>
            <a:off x="838200" y="1691537"/>
            <a:ext cx="10515600" cy="4852988"/>
          </a:xfrm>
        </p:spPr>
        <p:txBody>
          <a:bodyPr/>
          <a:lstStyle>
            <a:lvl1pPr>
              <a:defRPr>
                <a:latin typeface="Gadugi" panose="020B0502040204020203" pitchFamily="34" charset="0"/>
                <a:ea typeface="Gadugi" panose="020B0502040204020203" pitchFamily="34" charset="0"/>
              </a:defRPr>
            </a:lvl1pPr>
            <a:lvl2pPr>
              <a:defRPr>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99A630CF-383D-416D-A293-C74C8FB1B854}" type="datetime1">
              <a:rPr lang="nl-NL" smtClean="0"/>
              <a:t>22-8-2019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133D936-A5B9-4EAD-BE3B-6A26D907C980}" type="slidenum">
              <a:rPr lang="nl-NL" smtClean="0"/>
              <a:t>‹nr.›</a:t>
            </a:fld>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584" y="5642927"/>
            <a:ext cx="1643026" cy="1338527"/>
          </a:xfrm>
          <a:prstGeom prst="rect">
            <a:avLst/>
          </a:prstGeom>
        </p:spPr>
      </p:pic>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1374" y="5771264"/>
            <a:ext cx="1643026" cy="1338527"/>
          </a:xfrm>
          <a:prstGeom prst="rect">
            <a:avLst/>
          </a:prstGeom>
        </p:spPr>
      </p:pic>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834506" y="4854946"/>
            <a:ext cx="1643026" cy="1338527"/>
          </a:xfrm>
          <a:prstGeom prst="rect">
            <a:avLst/>
          </a:prstGeom>
        </p:spPr>
      </p:pic>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926390" y="4956313"/>
            <a:ext cx="1643026" cy="1338527"/>
          </a:xfrm>
          <a:prstGeom prst="rect">
            <a:avLst/>
          </a:prstGeom>
        </p:spPr>
      </p:pic>
    </p:spTree>
    <p:extLst>
      <p:ext uri="{BB962C8B-B14F-4D97-AF65-F5344CB8AC3E}">
        <p14:creationId xmlns:p14="http://schemas.microsoft.com/office/powerpoint/2010/main" val="340782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hthoek 7"/>
          <p:cNvSpPr/>
          <p:nvPr userDrawn="1"/>
        </p:nvSpPr>
        <p:spPr>
          <a:xfrm>
            <a:off x="0" y="5208104"/>
            <a:ext cx="12192000" cy="1649896"/>
          </a:xfrm>
          <a:prstGeom prst="rect">
            <a:avLst/>
          </a:prstGeom>
          <a:solidFill>
            <a:srgbClr val="BFE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838200" y="771525"/>
            <a:ext cx="10515600" cy="795973"/>
          </a:xfrm>
        </p:spPr>
        <p:txBody>
          <a:bodyPr>
            <a:normAutofit/>
          </a:bodyPr>
          <a:lstStyle>
            <a:lvl1pPr>
              <a:defRPr sz="3600">
                <a:latin typeface="Gill Sans MT" panose="020B0502020104020203"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838200" y="1819289"/>
            <a:ext cx="5181600" cy="4764074"/>
          </a:xfrm>
        </p:spPr>
        <p:txBody>
          <a:bodyPr/>
          <a:lstStyle>
            <a:lvl1pPr>
              <a:defRPr>
                <a:latin typeface="Gadugi" panose="020B0502040204020203" pitchFamily="34" charset="0"/>
                <a:ea typeface="Gadugi" panose="020B0502040204020203" pitchFamily="34" charset="0"/>
              </a:defRPr>
            </a:lvl1pPr>
            <a:lvl2pPr>
              <a:defRPr>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72200" y="1819289"/>
            <a:ext cx="5181600" cy="4764074"/>
          </a:xfrm>
        </p:spPr>
        <p:txBody>
          <a:bodyPr/>
          <a:lstStyle>
            <a:lvl1pPr>
              <a:defRPr>
                <a:latin typeface="Gadugi" panose="020B0502040204020203" pitchFamily="34" charset="0"/>
                <a:ea typeface="Gadugi" panose="020B0502040204020203" pitchFamily="34" charset="0"/>
              </a:defRPr>
            </a:lvl1pPr>
            <a:lvl2pPr>
              <a:defRPr>
                <a:latin typeface="Gadugi" panose="020B0502040204020203" pitchFamily="34" charset="0"/>
                <a:ea typeface="Gadugi" panose="020B0502040204020203" pitchFamily="34" charset="0"/>
              </a:defRPr>
            </a:lvl2pPr>
            <a:lvl3pPr>
              <a:defRPr>
                <a:latin typeface="Gadugi" panose="020B0502040204020203" pitchFamily="34" charset="0"/>
                <a:ea typeface="Gadugi" panose="020B0502040204020203" pitchFamily="34" charset="0"/>
              </a:defRPr>
            </a:lvl3pPr>
            <a:lvl4pPr>
              <a:defRPr>
                <a:latin typeface="Gadugi" panose="020B0502040204020203" pitchFamily="34" charset="0"/>
                <a:ea typeface="Gadugi" panose="020B0502040204020203" pitchFamily="34" charset="0"/>
              </a:defRPr>
            </a:lvl4pPr>
            <a:lvl5pPr>
              <a:defRPr>
                <a:latin typeface="Gadugi" panose="020B0502040204020203" pitchFamily="34" charset="0"/>
                <a:ea typeface="Gadugi" panose="020B0502040204020203"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fld id="{EC9DFE2F-9A09-464F-90A0-AC8AF934652B}" type="datetime1">
              <a:rPr lang="nl-NL" smtClean="0"/>
              <a:t>22-8-2019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133D936-A5B9-4EAD-BE3B-6A26D907C980}" type="slidenum">
              <a:rPr lang="nl-NL" smtClean="0"/>
              <a:t>‹nr.›</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584" y="5642927"/>
            <a:ext cx="1643026" cy="1338527"/>
          </a:xfrm>
          <a:prstGeom prst="rect">
            <a:avLst/>
          </a:prstGeom>
        </p:spPr>
      </p:pic>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1374" y="5771264"/>
            <a:ext cx="1643026" cy="1338527"/>
          </a:xfrm>
          <a:prstGeom prst="rect">
            <a:avLst/>
          </a:prstGeom>
        </p:spPr>
      </p:pic>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834506" y="4854946"/>
            <a:ext cx="1643026" cy="1338527"/>
          </a:xfrm>
          <a:prstGeom prst="rect">
            <a:avLst/>
          </a:prstGeom>
        </p:spPr>
      </p:pic>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926390" y="4956313"/>
            <a:ext cx="1643026" cy="1338527"/>
          </a:xfrm>
          <a:prstGeom prst="rect">
            <a:avLst/>
          </a:prstGeom>
        </p:spPr>
      </p:pic>
    </p:spTree>
    <p:extLst>
      <p:ext uri="{BB962C8B-B14F-4D97-AF65-F5344CB8AC3E}">
        <p14:creationId xmlns:p14="http://schemas.microsoft.com/office/powerpoint/2010/main" val="1145513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adugi" panose="020B0502040204020203" pitchFamily="34" charset="0"/>
                <a:ea typeface="Gadugi" panose="020B0502040204020203" pitchFamily="34" charset="0"/>
              </a:defRPr>
            </a:lvl1pPr>
          </a:lstStyle>
          <a:p>
            <a:fld id="{8B49F746-088C-487A-BACA-F060188A7670}" type="datetime1">
              <a:rPr lang="nl-NL" smtClean="0"/>
              <a:t>22-8-2019</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adugi" panose="020B0502040204020203" pitchFamily="34" charset="0"/>
                <a:ea typeface="Gadugi" panose="020B0502040204020203" pitchFamily="34" charset="0"/>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adugi" panose="020B0502040204020203" pitchFamily="34" charset="0"/>
                <a:ea typeface="Gadugi" panose="020B0502040204020203" pitchFamily="34" charset="0"/>
              </a:defRPr>
            </a:lvl1pPr>
          </a:lstStyle>
          <a:p>
            <a:fld id="{8133D936-A5B9-4EAD-BE3B-6A26D907C980}" type="slidenum">
              <a:rPr lang="nl-NL" smtClean="0"/>
              <a:pPr/>
              <a:t>‹nr.›</a:t>
            </a:fld>
            <a:endParaRPr lang="nl-NL" dirty="0"/>
          </a:p>
        </p:txBody>
      </p:sp>
    </p:spTree>
    <p:extLst>
      <p:ext uri="{BB962C8B-B14F-4D97-AF65-F5344CB8AC3E}">
        <p14:creationId xmlns:p14="http://schemas.microsoft.com/office/powerpoint/2010/main" val="866562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ito.nl/-/media/videos/citolab-onderzoek/filmpje/leesbegrip-in-beeld.mp4?la=nl-N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5032029"/>
            <a:ext cx="12192000" cy="1825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8913" name="Title 1"/>
          <p:cNvSpPr>
            <a:spLocks noGrp="1"/>
          </p:cNvSpPr>
          <p:nvPr>
            <p:ph type="ctrTitle"/>
          </p:nvPr>
        </p:nvSpPr>
        <p:spPr bwMode="auto">
          <a:xfrm>
            <a:off x="1474665" y="1079292"/>
            <a:ext cx="9307901" cy="3207574"/>
          </a:xfrm>
        </p:spPr>
        <p:txBody>
          <a:bodyPr wrap="square" numCol="1" anchorCtr="0" compatLnSpc="1">
            <a:prstTxWarp prst="textNoShape">
              <a:avLst/>
            </a:prstTxWarp>
            <a:noAutofit/>
          </a:bodyPr>
          <a:lstStyle/>
          <a:p>
            <a:pPr eaLnBrk="1" hangingPunct="1"/>
            <a:r>
              <a:rPr lang="nl-NL" sz="4800" b="1" cap="none" dirty="0">
                <a:solidFill>
                  <a:schemeClr val="tx2"/>
                </a:solidFill>
              </a:rPr>
              <a:t>Leesbegrip in beeld</a:t>
            </a:r>
            <a:br>
              <a:rPr lang="nl-NL" sz="4800" cap="none" dirty="0">
                <a:solidFill>
                  <a:schemeClr val="tx2"/>
                </a:solidFill>
              </a:rPr>
            </a:br>
            <a:br>
              <a:rPr lang="nl-NL" sz="4800" cap="none" dirty="0">
                <a:solidFill>
                  <a:schemeClr val="tx2"/>
                </a:solidFill>
              </a:rPr>
            </a:br>
            <a:br>
              <a:rPr lang="en-US" sz="4800" cap="none" dirty="0">
                <a:solidFill>
                  <a:schemeClr val="tx2"/>
                </a:solidFill>
              </a:rPr>
            </a:br>
            <a:r>
              <a:rPr lang="nl-NL" sz="3600" cap="none" dirty="0">
                <a:solidFill>
                  <a:schemeClr val="tx2"/>
                </a:solidFill>
              </a:rPr>
              <a:t>Een professionaliseringsmodule om teams te inspireren op het gebied van leesbegrip</a:t>
            </a:r>
          </a:p>
        </p:txBody>
      </p:sp>
      <p:pic>
        <p:nvPicPr>
          <p:cNvPr id="1026" name="Picture 2" descr="Afbeeldingsresultaat voor n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12" y="5237166"/>
            <a:ext cx="1955447" cy="1423178"/>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5161513" y="5052500"/>
            <a:ext cx="1868973" cy="369332"/>
          </a:xfrm>
          <a:prstGeom prst="rect">
            <a:avLst/>
          </a:prstGeom>
          <a:noFill/>
        </p:spPr>
        <p:txBody>
          <a:bodyPr wrap="none" rtlCol="0">
            <a:spAutoFit/>
          </a:bodyPr>
          <a:lstStyle/>
          <a:p>
            <a:r>
              <a:rPr lang="nl-NL" dirty="0">
                <a:latin typeface="Gill Sans MT" panose="020B0502020104020203" pitchFamily="34" charset="0"/>
              </a:rPr>
              <a:t>Ontwikkeld door</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485" y="5759265"/>
            <a:ext cx="2258267" cy="608710"/>
          </a:xfrm>
          <a:prstGeom prst="rect">
            <a:avLst/>
          </a:prstGeom>
        </p:spPr>
      </p:pic>
      <p:pic>
        <p:nvPicPr>
          <p:cNvPr id="4" name="Picture 2" descr="Image result for cit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485" t="9706" r="31843" b="4262"/>
          <a:stretch/>
        </p:blipFill>
        <p:spPr bwMode="auto">
          <a:xfrm>
            <a:off x="4847285" y="5694036"/>
            <a:ext cx="829695" cy="800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kans en kle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8217" y="5633771"/>
            <a:ext cx="1338732" cy="856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ru.nl/publish/pages/916844/ru_nl_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7929" y="6063620"/>
            <a:ext cx="2242851" cy="4752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tta amsterd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8257" y="5887592"/>
            <a:ext cx="1503455" cy="5213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9"/>
          <a:srcRect l="35001" t="83000" r="43646" b="11833"/>
          <a:stretch>
            <a:fillRect/>
          </a:stretch>
        </p:blipFill>
        <p:spPr bwMode="auto">
          <a:xfrm>
            <a:off x="2389652" y="5720406"/>
            <a:ext cx="1699356" cy="343214"/>
          </a:xfrm>
          <a:prstGeom prst="rect">
            <a:avLst/>
          </a:prstGeom>
          <a:noFill/>
          <a:ln w="9525">
            <a:noFill/>
            <a:miter lim="800000"/>
            <a:headEnd/>
            <a:tailEnd/>
          </a:ln>
        </p:spPr>
      </p:pic>
    </p:spTree>
    <p:extLst>
      <p:ext uri="{BB962C8B-B14F-4D97-AF65-F5344CB8AC3E}">
        <p14:creationId xmlns:p14="http://schemas.microsoft.com/office/powerpoint/2010/main" val="403886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56D13-6BE5-384D-A556-8C3BEA66419B}"/>
              </a:ext>
            </a:extLst>
          </p:cNvPr>
          <p:cNvSpPr>
            <a:spLocks noGrp="1"/>
          </p:cNvSpPr>
          <p:nvPr>
            <p:ph type="title"/>
          </p:nvPr>
        </p:nvSpPr>
        <p:spPr/>
        <p:txBody>
          <a:bodyPr/>
          <a:lstStyle/>
          <a:p>
            <a:r>
              <a:rPr lang="nl-NL" dirty="0">
                <a:solidFill>
                  <a:schemeClr val="tx2"/>
                </a:solidFill>
              </a:rPr>
              <a:t>Profiel 2: Woordenschat</a:t>
            </a:r>
          </a:p>
        </p:txBody>
      </p:sp>
      <p:pic>
        <p:nvPicPr>
          <p:cNvPr id="4" name="Tijdelijke aanduiding voor inhoud 3">
            <a:extLst>
              <a:ext uri="{FF2B5EF4-FFF2-40B4-BE49-F238E27FC236}">
                <a16:creationId xmlns:a16="http://schemas.microsoft.com/office/drawing/2014/main" id="{D2B5BE95-F2DD-7B41-B50D-73C9F2EE36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074" b="7611"/>
          <a:stretch/>
        </p:blipFill>
        <p:spPr>
          <a:xfrm>
            <a:off x="2158000" y="1420214"/>
            <a:ext cx="4320000" cy="3556000"/>
          </a:xfrm>
          <a:prstGeom prst="rect">
            <a:avLst/>
          </a:prstGeom>
        </p:spPr>
      </p:pic>
      <p:grpSp>
        <p:nvGrpSpPr>
          <p:cNvPr id="10" name="Groep 9">
            <a:extLst>
              <a:ext uri="{FF2B5EF4-FFF2-40B4-BE49-F238E27FC236}">
                <a16:creationId xmlns:a16="http://schemas.microsoft.com/office/drawing/2014/main" id="{2F337C48-21A5-9D48-BA2C-459BBDAC2B4D}"/>
              </a:ext>
            </a:extLst>
          </p:cNvPr>
          <p:cNvGrpSpPr/>
          <p:nvPr/>
        </p:nvGrpSpPr>
        <p:grpSpPr>
          <a:xfrm>
            <a:off x="947782" y="1640832"/>
            <a:ext cx="1658984" cy="2865007"/>
            <a:chOff x="1201782" y="2455817"/>
            <a:chExt cx="1658984" cy="2865007"/>
          </a:xfrm>
          <a:solidFill>
            <a:srgbClr val="E72483"/>
          </a:solidFill>
        </p:grpSpPr>
        <p:sp>
          <p:nvSpPr>
            <p:cNvPr id="11" name="Rechthoek 10">
              <a:extLst>
                <a:ext uri="{FF2B5EF4-FFF2-40B4-BE49-F238E27FC236}">
                  <a16:creationId xmlns:a16="http://schemas.microsoft.com/office/drawing/2014/main" id="{4E7C5E3A-02F8-C74F-B5F3-6BC851FC21B5}"/>
                </a:ext>
              </a:extLst>
            </p:cNvPr>
            <p:cNvSpPr/>
            <p:nvPr/>
          </p:nvSpPr>
          <p:spPr>
            <a:xfrm>
              <a:off x="1201783" y="245581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Woordbeeld</a:t>
              </a:r>
            </a:p>
          </p:txBody>
        </p:sp>
        <p:sp>
          <p:nvSpPr>
            <p:cNvPr id="12" name="Rechthoek 11">
              <a:extLst>
                <a:ext uri="{FF2B5EF4-FFF2-40B4-BE49-F238E27FC236}">
                  <a16:creationId xmlns:a16="http://schemas.microsoft.com/office/drawing/2014/main" id="{2374A7C1-231D-634F-93EF-9324E70CB1CB}"/>
                </a:ext>
              </a:extLst>
            </p:cNvPr>
            <p:cNvSpPr/>
            <p:nvPr/>
          </p:nvSpPr>
          <p:spPr>
            <a:xfrm>
              <a:off x="1201783" y="3220945"/>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Woordenschat</a:t>
              </a:r>
            </a:p>
          </p:txBody>
        </p:sp>
        <p:sp>
          <p:nvSpPr>
            <p:cNvPr id="13" name="Rechthoek 12">
              <a:extLst>
                <a:ext uri="{FF2B5EF4-FFF2-40B4-BE49-F238E27FC236}">
                  <a16:creationId xmlns:a16="http://schemas.microsoft.com/office/drawing/2014/main" id="{605ECACA-35B4-874E-86A8-FAE521EC21F8}"/>
                </a:ext>
              </a:extLst>
            </p:cNvPr>
            <p:cNvSpPr/>
            <p:nvPr/>
          </p:nvSpPr>
          <p:spPr>
            <a:xfrm>
              <a:off x="1201782" y="3986073"/>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Verbanden</a:t>
              </a:r>
            </a:p>
          </p:txBody>
        </p:sp>
        <p:sp>
          <p:nvSpPr>
            <p:cNvPr id="14" name="Rechthoek 13">
              <a:extLst>
                <a:ext uri="{FF2B5EF4-FFF2-40B4-BE49-F238E27FC236}">
                  <a16:creationId xmlns:a16="http://schemas.microsoft.com/office/drawing/2014/main" id="{48F4ACDB-037E-D944-B138-4EDFE7A9819D}"/>
                </a:ext>
              </a:extLst>
            </p:cNvPr>
            <p:cNvSpPr/>
            <p:nvPr/>
          </p:nvSpPr>
          <p:spPr>
            <a:xfrm>
              <a:off x="1201782" y="478524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Tekstbegrip</a:t>
              </a:r>
            </a:p>
          </p:txBody>
        </p:sp>
      </p:grpSp>
      <p:pic>
        <p:nvPicPr>
          <p:cNvPr id="20" name="Afbeelding 19"/>
          <p:cNvPicPr>
            <a:picLocks noChangeAspect="1"/>
          </p:cNvPicPr>
          <p:nvPr/>
        </p:nvPicPr>
        <p:blipFill rotWithShape="1">
          <a:blip r:embed="rId4">
            <a:extLst>
              <a:ext uri="{28A0092B-C50C-407E-A947-70E740481C1C}">
                <a14:useLocalDpi xmlns:a14="http://schemas.microsoft.com/office/drawing/2010/main" val="0"/>
              </a:ext>
            </a:extLst>
          </a:blip>
          <a:srcRect t="55028"/>
          <a:stretch/>
        </p:blipFill>
        <p:spPr>
          <a:xfrm>
            <a:off x="8460596" y="559534"/>
            <a:ext cx="2893203" cy="2667000"/>
          </a:xfrm>
          <a:prstGeom prst="rect">
            <a:avLst/>
          </a:prstGeom>
        </p:spPr>
      </p:pic>
      <p:pic>
        <p:nvPicPr>
          <p:cNvPr id="19" name="Afbeelding 18"/>
          <p:cNvPicPr>
            <a:picLocks noChangeAspect="1"/>
          </p:cNvPicPr>
          <p:nvPr/>
        </p:nvPicPr>
        <p:blipFill rotWithShape="1">
          <a:blip r:embed="rId4">
            <a:extLst>
              <a:ext uri="{28A0092B-C50C-407E-A947-70E740481C1C}">
                <a14:useLocalDpi xmlns:a14="http://schemas.microsoft.com/office/drawing/2010/main" val="0"/>
              </a:ext>
            </a:extLst>
          </a:blip>
          <a:srcRect t="68200"/>
          <a:stretch/>
        </p:blipFill>
        <p:spPr>
          <a:xfrm>
            <a:off x="8460597" y="1420214"/>
            <a:ext cx="2893203" cy="3723286"/>
          </a:xfrm>
          <a:prstGeom prst="rect">
            <a:avLst/>
          </a:prstGeom>
        </p:spPr>
      </p:pic>
      <p:pic>
        <p:nvPicPr>
          <p:cNvPr id="21" name="Afbeelding 20"/>
          <p:cNvPicPr>
            <a:picLocks noChangeAspect="1"/>
          </p:cNvPicPr>
          <p:nvPr/>
        </p:nvPicPr>
        <p:blipFill rotWithShape="1">
          <a:blip r:embed="rId4">
            <a:extLst>
              <a:ext uri="{28A0092B-C50C-407E-A947-70E740481C1C}">
                <a14:useLocalDpi xmlns:a14="http://schemas.microsoft.com/office/drawing/2010/main" val="0"/>
              </a:ext>
            </a:extLst>
          </a:blip>
          <a:srcRect b="96950"/>
          <a:stretch/>
        </p:blipFill>
        <p:spPr>
          <a:xfrm>
            <a:off x="8460596" y="420762"/>
            <a:ext cx="2893203" cy="180892"/>
          </a:xfrm>
          <a:prstGeom prst="rect">
            <a:avLst/>
          </a:prstGeom>
        </p:spPr>
      </p:pic>
      <p:pic>
        <p:nvPicPr>
          <p:cNvPr id="23" name="Afbeelding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7197" y="3438876"/>
            <a:ext cx="707949" cy="1701800"/>
          </a:xfrm>
          <a:prstGeom prst="rect">
            <a:avLst/>
          </a:prstGeom>
        </p:spPr>
      </p:pic>
      <p:sp>
        <p:nvSpPr>
          <p:cNvPr id="3" name="Tijdelijke aanduiding voor dianummer 2"/>
          <p:cNvSpPr>
            <a:spLocks noGrp="1"/>
          </p:cNvSpPr>
          <p:nvPr>
            <p:ph type="sldNum" sz="quarter" idx="12"/>
          </p:nvPr>
        </p:nvSpPr>
        <p:spPr/>
        <p:txBody>
          <a:bodyPr/>
          <a:lstStyle/>
          <a:p>
            <a:fld id="{8133D936-A5B9-4EAD-BE3B-6A26D907C980}" type="slidenum">
              <a:rPr lang="nl-NL" smtClean="0"/>
              <a:t>10</a:t>
            </a:fld>
            <a:endParaRPr lang="nl-NL"/>
          </a:p>
        </p:txBody>
      </p:sp>
    </p:spTree>
    <p:extLst>
      <p:ext uri="{BB962C8B-B14F-4D97-AF65-F5344CB8AC3E}">
        <p14:creationId xmlns:p14="http://schemas.microsoft.com/office/powerpoint/2010/main" val="38747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2"/>
                </a:solidFill>
              </a:rPr>
              <a:t>Effectieve begeleiding bij woordenschat </a:t>
            </a:r>
          </a:p>
        </p:txBody>
      </p:sp>
      <p:sp>
        <p:nvSpPr>
          <p:cNvPr id="3" name="Tijdelijke aanduiding voor inhoud 2"/>
          <p:cNvSpPr>
            <a:spLocks noGrp="1"/>
          </p:cNvSpPr>
          <p:nvPr>
            <p:ph idx="1"/>
          </p:nvPr>
        </p:nvSpPr>
        <p:spPr/>
        <p:txBody>
          <a:bodyPr>
            <a:normAutofit/>
          </a:bodyPr>
          <a:lstStyle/>
          <a:p>
            <a:pPr>
              <a:lnSpc>
                <a:spcPct val="150000"/>
              </a:lnSpc>
            </a:pPr>
            <a:r>
              <a:rPr lang="nl-NL" sz="2400" dirty="0"/>
              <a:t>Preteaching van woorden</a:t>
            </a:r>
          </a:p>
          <a:p>
            <a:pPr>
              <a:lnSpc>
                <a:spcPct val="150000"/>
              </a:lnSpc>
            </a:pPr>
            <a:r>
              <a:rPr lang="nl-NL" sz="2400" dirty="0"/>
              <a:t>Visualiseren</a:t>
            </a:r>
          </a:p>
          <a:p>
            <a:pPr>
              <a:lnSpc>
                <a:spcPct val="150000"/>
              </a:lnSpc>
            </a:pPr>
            <a:r>
              <a:rPr lang="nl-NL" sz="2400" dirty="0"/>
              <a:t>Aandacht voor woordleerstrategieën</a:t>
            </a:r>
          </a:p>
          <a:p>
            <a:pPr>
              <a:lnSpc>
                <a:spcPct val="150000"/>
              </a:lnSpc>
            </a:pPr>
            <a:r>
              <a:rPr lang="nl-NL" sz="2400" dirty="0"/>
              <a:t>Herhaling in verschillende contexten</a:t>
            </a:r>
          </a:p>
        </p:txBody>
      </p:sp>
      <p:sp>
        <p:nvSpPr>
          <p:cNvPr id="5" name="Tijdelijke aanduiding voor dianummer 4"/>
          <p:cNvSpPr>
            <a:spLocks noGrp="1"/>
          </p:cNvSpPr>
          <p:nvPr>
            <p:ph type="sldNum" sz="quarter" idx="12"/>
          </p:nvPr>
        </p:nvSpPr>
        <p:spPr/>
        <p:txBody>
          <a:bodyPr/>
          <a:lstStyle/>
          <a:p>
            <a:fld id="{8133D936-A5B9-4EAD-BE3B-6A26D907C980}" type="slidenum">
              <a:rPr lang="nl-NL" smtClean="0"/>
              <a:t>11</a:t>
            </a:fld>
            <a:endParaRPr lang="nl-NL"/>
          </a:p>
        </p:txBody>
      </p:sp>
    </p:spTree>
    <p:extLst>
      <p:ext uri="{BB962C8B-B14F-4D97-AF65-F5344CB8AC3E}">
        <p14:creationId xmlns:p14="http://schemas.microsoft.com/office/powerpoint/2010/main" val="13024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solidFill>
                  <a:schemeClr val="tx2"/>
                </a:solidFill>
                <a:ea typeface="MS PGothic" pitchFamily="34" charset="-128"/>
              </a:rPr>
              <a:t>Preteaching van woorden</a:t>
            </a:r>
            <a:endParaRPr lang="nl-NL" dirty="0"/>
          </a:p>
        </p:txBody>
      </p:sp>
      <p:sp>
        <p:nvSpPr>
          <p:cNvPr id="3" name="Tijdelijke aanduiding voor inhoud 2"/>
          <p:cNvSpPr>
            <a:spLocks noGrp="1"/>
          </p:cNvSpPr>
          <p:nvPr>
            <p:ph idx="1"/>
          </p:nvPr>
        </p:nvSpPr>
        <p:spPr/>
        <p:txBody>
          <a:bodyPr>
            <a:normAutofit/>
          </a:bodyPr>
          <a:lstStyle/>
          <a:p>
            <a:pPr eaLnBrk="0" hangingPunct="0">
              <a:lnSpc>
                <a:spcPct val="150000"/>
              </a:lnSpc>
              <a:spcBef>
                <a:spcPct val="20000"/>
              </a:spcBef>
            </a:pPr>
            <a:r>
              <a:rPr lang="nl-NL" sz="2400" dirty="0"/>
              <a:t>Selectie van kernwoorden</a:t>
            </a:r>
          </a:p>
          <a:p>
            <a:pPr eaLnBrk="0" hangingPunct="0">
              <a:lnSpc>
                <a:spcPct val="150000"/>
              </a:lnSpc>
              <a:spcBef>
                <a:spcPct val="20000"/>
              </a:spcBef>
            </a:pPr>
            <a:r>
              <a:rPr lang="nl-NL" sz="2400" dirty="0"/>
              <a:t>Directe instructie</a:t>
            </a:r>
          </a:p>
          <a:p>
            <a:pPr eaLnBrk="0" hangingPunct="0">
              <a:lnSpc>
                <a:spcPct val="150000"/>
              </a:lnSpc>
              <a:spcBef>
                <a:spcPct val="20000"/>
              </a:spcBef>
            </a:pPr>
            <a:r>
              <a:rPr lang="nl-NL" sz="2400" dirty="0"/>
              <a:t>Inbedden in context</a:t>
            </a:r>
          </a:p>
          <a:p>
            <a:pPr eaLnBrk="0" hangingPunct="0">
              <a:lnSpc>
                <a:spcPct val="150000"/>
              </a:lnSpc>
              <a:spcBef>
                <a:spcPct val="20000"/>
              </a:spcBef>
            </a:pPr>
            <a:r>
              <a:rPr lang="nl-NL" sz="2400" dirty="0"/>
              <a:t>Aandacht voor brede en diepe woordkennis	</a:t>
            </a:r>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12</a:t>
            </a:fld>
            <a:endParaRPr lang="nl-NL"/>
          </a:p>
        </p:txBody>
      </p:sp>
    </p:spTree>
    <p:extLst>
      <p:ext uri="{BB962C8B-B14F-4D97-AF65-F5344CB8AC3E}">
        <p14:creationId xmlns:p14="http://schemas.microsoft.com/office/powerpoint/2010/main" val="317105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solidFill>
                  <a:schemeClr val="tx2"/>
                </a:solidFill>
                <a:ea typeface="MS PGothic" pitchFamily="34" charset="-128"/>
              </a:rPr>
              <a:t>Visualiseren</a:t>
            </a:r>
            <a:endParaRPr lang="nl-NL" dirty="0"/>
          </a:p>
        </p:txBody>
      </p:sp>
      <p:sp>
        <p:nvSpPr>
          <p:cNvPr id="3" name="Tijdelijke aanduiding voor inhoud 2"/>
          <p:cNvSpPr>
            <a:spLocks noGrp="1"/>
          </p:cNvSpPr>
          <p:nvPr>
            <p:ph idx="1"/>
          </p:nvPr>
        </p:nvSpPr>
        <p:spPr/>
        <p:txBody>
          <a:bodyPr>
            <a:normAutofit/>
          </a:bodyPr>
          <a:lstStyle/>
          <a:p>
            <a:pPr eaLnBrk="0" hangingPunct="0">
              <a:lnSpc>
                <a:spcPct val="150000"/>
              </a:lnSpc>
              <a:spcBef>
                <a:spcPct val="20000"/>
              </a:spcBef>
            </a:pPr>
            <a:r>
              <a:rPr lang="nl-NL" sz="2400" dirty="0"/>
              <a:t>Maak gebruik van afbeeldingen</a:t>
            </a:r>
          </a:p>
          <a:p>
            <a:pPr eaLnBrk="0" hangingPunct="0">
              <a:lnSpc>
                <a:spcPct val="150000"/>
              </a:lnSpc>
              <a:spcBef>
                <a:spcPct val="20000"/>
              </a:spcBef>
            </a:pPr>
            <a:r>
              <a:rPr lang="nl-NL" sz="2400" dirty="0"/>
              <a:t>Maak gebruik van schema’s</a:t>
            </a:r>
          </a:p>
          <a:p>
            <a:pPr marL="0" indent="0" eaLnBrk="0" hangingPunct="0">
              <a:lnSpc>
                <a:spcPct val="150000"/>
              </a:lnSpc>
              <a:spcBef>
                <a:spcPct val="20000"/>
              </a:spcBef>
              <a:buNone/>
            </a:pPr>
            <a:endParaRPr lang="en-US" sz="2400" dirty="0"/>
          </a:p>
        </p:txBody>
      </p:sp>
      <p:pic>
        <p:nvPicPr>
          <p:cNvPr id="4" name="Afbeelding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24875" y="391996"/>
            <a:ext cx="3667125" cy="2095500"/>
          </a:xfrm>
          <a:prstGeom prst="rect">
            <a:avLst/>
          </a:prstGeom>
          <a:solidFill>
            <a:srgbClr val="E72483"/>
          </a:solidFill>
        </p:spPr>
      </p:pic>
      <p:pic>
        <p:nvPicPr>
          <p:cNvPr id="7" name="Afbeelding 6"/>
          <p:cNvPicPr>
            <a:picLocks noChangeAspect="1"/>
          </p:cNvPicPr>
          <p:nvPr/>
        </p:nvPicPr>
        <p:blipFill>
          <a:blip r:embed="rId4">
            <a:duotone>
              <a:schemeClr val="accent1">
                <a:shade val="45000"/>
                <a:satMod val="135000"/>
              </a:schemeClr>
              <a:prstClr val="white"/>
            </a:duotone>
          </a:blip>
          <a:stretch>
            <a:fillRect/>
          </a:stretch>
        </p:blipFill>
        <p:spPr>
          <a:xfrm rot="502512">
            <a:off x="7738162" y="3308411"/>
            <a:ext cx="1030287" cy="1378823"/>
          </a:xfrm>
          <a:prstGeom prst="rect">
            <a:avLst/>
          </a:prstGeom>
        </p:spPr>
      </p:pic>
      <p:pic>
        <p:nvPicPr>
          <p:cNvPr id="6" name="Afbeelding 5"/>
          <p:cNvPicPr>
            <a:picLocks noChangeAspect="1"/>
          </p:cNvPicPr>
          <p:nvPr/>
        </p:nvPicPr>
        <p:blipFill>
          <a:blip r:embed="rId5">
            <a:duotone>
              <a:schemeClr val="accent1">
                <a:shade val="45000"/>
                <a:satMod val="135000"/>
              </a:schemeClr>
              <a:prstClr val="white"/>
            </a:duotone>
          </a:blip>
          <a:stretch>
            <a:fillRect/>
          </a:stretch>
        </p:blipFill>
        <p:spPr>
          <a:xfrm>
            <a:off x="5768650" y="2858640"/>
            <a:ext cx="2179638" cy="2278367"/>
          </a:xfrm>
          <a:prstGeom prst="rect">
            <a:avLst/>
          </a:prstGeom>
        </p:spPr>
      </p:pic>
      <p:pic>
        <p:nvPicPr>
          <p:cNvPr id="8" name="Afbeelding 7"/>
          <p:cNvPicPr>
            <a:picLocks noChangeAspect="1"/>
          </p:cNvPicPr>
          <p:nvPr/>
        </p:nvPicPr>
        <p:blipFill>
          <a:blip r:embed="rId6">
            <a:duotone>
              <a:schemeClr val="accent1">
                <a:shade val="45000"/>
                <a:satMod val="135000"/>
              </a:schemeClr>
              <a:prstClr val="white"/>
            </a:duotone>
          </a:blip>
          <a:stretch>
            <a:fillRect/>
          </a:stretch>
        </p:blipFill>
        <p:spPr>
          <a:xfrm>
            <a:off x="8863371" y="2858640"/>
            <a:ext cx="3100466" cy="2141408"/>
          </a:xfrm>
          <a:prstGeom prst="rect">
            <a:avLst/>
          </a:prstGeom>
          <a:ln w="38100">
            <a:solidFill>
              <a:schemeClr val="accent1">
                <a:lumMod val="40000"/>
                <a:lumOff val="60000"/>
              </a:schemeClr>
            </a:solidFill>
          </a:ln>
        </p:spPr>
      </p:pic>
      <p:sp>
        <p:nvSpPr>
          <p:cNvPr id="5" name="Tijdelijke aanduiding voor dianummer 4"/>
          <p:cNvSpPr>
            <a:spLocks noGrp="1"/>
          </p:cNvSpPr>
          <p:nvPr>
            <p:ph type="sldNum" sz="quarter" idx="12"/>
          </p:nvPr>
        </p:nvSpPr>
        <p:spPr/>
        <p:txBody>
          <a:bodyPr/>
          <a:lstStyle/>
          <a:p>
            <a:fld id="{8133D936-A5B9-4EAD-BE3B-6A26D907C980}" type="slidenum">
              <a:rPr lang="nl-NL" smtClean="0"/>
              <a:t>13</a:t>
            </a:fld>
            <a:endParaRPr lang="nl-NL"/>
          </a:p>
        </p:txBody>
      </p:sp>
    </p:spTree>
    <p:extLst>
      <p:ext uri="{BB962C8B-B14F-4D97-AF65-F5344CB8AC3E}">
        <p14:creationId xmlns:p14="http://schemas.microsoft.com/office/powerpoint/2010/main" val="290463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dirty="0">
                <a:solidFill>
                  <a:schemeClr val="tx2"/>
                </a:solidFill>
                <a:ea typeface="MS PGothic" pitchFamily="34" charset="-128"/>
              </a:rPr>
              <a:t>Aandacht voor woordleerstrategieën</a:t>
            </a:r>
            <a:endParaRPr lang="nl-NL" dirty="0"/>
          </a:p>
        </p:txBody>
      </p:sp>
      <p:sp>
        <p:nvSpPr>
          <p:cNvPr id="3" name="Tijdelijke aanduiding voor inhoud 2"/>
          <p:cNvSpPr>
            <a:spLocks noGrp="1"/>
          </p:cNvSpPr>
          <p:nvPr>
            <p:ph idx="1"/>
          </p:nvPr>
        </p:nvSpPr>
        <p:spPr>
          <a:xfrm>
            <a:off x="838200" y="1685692"/>
            <a:ext cx="10515600" cy="4852988"/>
          </a:xfrm>
        </p:spPr>
        <p:txBody>
          <a:bodyPr>
            <a:normAutofit/>
          </a:bodyPr>
          <a:lstStyle/>
          <a:p>
            <a:pPr eaLnBrk="0" hangingPunct="0">
              <a:lnSpc>
                <a:spcPct val="150000"/>
              </a:lnSpc>
              <a:spcBef>
                <a:spcPct val="20000"/>
              </a:spcBef>
            </a:pPr>
            <a:r>
              <a:rPr lang="nl-NL" sz="2400" dirty="0"/>
              <a:t>Kijk naar het woord			</a:t>
            </a:r>
            <a:r>
              <a:rPr lang="nl-NL" sz="2400" dirty="0">
                <a:sym typeface="Wingdings" panose="05000000000000000000" pitchFamily="2" charset="2"/>
              </a:rPr>
              <a:t> </a:t>
            </a:r>
            <a:r>
              <a:rPr lang="nl-NL" sz="2400" dirty="0"/>
              <a:t>Herken je een stukje? </a:t>
            </a:r>
          </a:p>
          <a:p>
            <a:pPr eaLnBrk="0" hangingPunct="0">
              <a:lnSpc>
                <a:spcPct val="150000"/>
              </a:lnSpc>
              <a:spcBef>
                <a:spcPct val="20000"/>
              </a:spcBef>
            </a:pPr>
            <a:r>
              <a:rPr lang="nl-NL" sz="2400" dirty="0"/>
              <a:t>Kijk naar de kopjes, plaatjes		</a:t>
            </a:r>
            <a:r>
              <a:rPr lang="nl-NL" sz="2400" dirty="0">
                <a:sym typeface="Wingdings" panose="05000000000000000000" pitchFamily="2" charset="2"/>
              </a:rPr>
              <a:t> </a:t>
            </a:r>
            <a:r>
              <a:rPr lang="nl-NL" sz="2400" dirty="0"/>
              <a:t>Waar gaat het over?</a:t>
            </a:r>
          </a:p>
          <a:p>
            <a:pPr eaLnBrk="0" hangingPunct="0">
              <a:lnSpc>
                <a:spcPct val="150000"/>
              </a:lnSpc>
              <a:spcBef>
                <a:spcPct val="20000"/>
              </a:spcBef>
            </a:pPr>
            <a:r>
              <a:rPr lang="nl-NL" sz="2400" dirty="0"/>
              <a:t>Kijk naar de zinnen eromheen	</a:t>
            </a:r>
          </a:p>
          <a:p>
            <a:pPr eaLnBrk="0" hangingPunct="0">
              <a:lnSpc>
                <a:spcPct val="150000"/>
              </a:lnSpc>
              <a:spcBef>
                <a:spcPct val="20000"/>
              </a:spcBef>
            </a:pPr>
            <a:r>
              <a:rPr lang="nl-NL" sz="2400" dirty="0"/>
              <a:t>Zet hulpmiddelen in</a:t>
            </a:r>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14</a:t>
            </a:fld>
            <a:endParaRPr lang="nl-NL"/>
          </a:p>
        </p:txBody>
      </p:sp>
    </p:spTree>
    <p:extLst>
      <p:ext uri="{BB962C8B-B14F-4D97-AF65-F5344CB8AC3E}">
        <p14:creationId xmlns:p14="http://schemas.microsoft.com/office/powerpoint/2010/main" val="309671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solidFill>
                  <a:schemeClr val="tx2"/>
                </a:solidFill>
                <a:ea typeface="MS PGothic" pitchFamily="34" charset="-128"/>
              </a:rPr>
              <a:t>Herhaling in verschillende contexten</a:t>
            </a:r>
            <a:endParaRPr lang="nl-NL" dirty="0"/>
          </a:p>
        </p:txBody>
      </p:sp>
      <p:sp>
        <p:nvSpPr>
          <p:cNvPr id="3" name="Tijdelijke aanduiding voor inhoud 2"/>
          <p:cNvSpPr>
            <a:spLocks noGrp="1"/>
          </p:cNvSpPr>
          <p:nvPr>
            <p:ph idx="1"/>
          </p:nvPr>
        </p:nvSpPr>
        <p:spPr>
          <a:xfrm>
            <a:off x="393700" y="1640737"/>
            <a:ext cx="10515600" cy="4852988"/>
          </a:xfrm>
        </p:spPr>
        <p:txBody>
          <a:bodyPr/>
          <a:lstStyle/>
          <a:p>
            <a:pPr marL="457200" lvl="1" indent="0" eaLnBrk="0" hangingPunct="0">
              <a:lnSpc>
                <a:spcPct val="150000"/>
              </a:lnSpc>
              <a:spcBef>
                <a:spcPct val="20000"/>
              </a:spcBef>
              <a:buNone/>
            </a:pPr>
            <a:r>
              <a:rPr lang="nl-NL" dirty="0"/>
              <a:t>Verwijs naar de woorden tijdens de verschillende lessen</a:t>
            </a:r>
          </a:p>
          <a:p>
            <a:pPr lvl="1" eaLnBrk="0" hangingPunct="0">
              <a:lnSpc>
                <a:spcPct val="150000"/>
              </a:lnSpc>
              <a:spcBef>
                <a:spcPct val="20000"/>
              </a:spcBef>
            </a:pPr>
            <a:r>
              <a:rPr lang="nl-NL" dirty="0"/>
              <a:t>Zaakvaklessen</a:t>
            </a:r>
          </a:p>
          <a:p>
            <a:pPr lvl="1" eaLnBrk="0" hangingPunct="0">
              <a:lnSpc>
                <a:spcPct val="150000"/>
              </a:lnSpc>
              <a:spcBef>
                <a:spcPct val="20000"/>
              </a:spcBef>
            </a:pPr>
            <a:r>
              <a:rPr lang="nl-NL" dirty="0"/>
              <a:t>Teksten over vergelijkbare onderwerpen</a:t>
            </a:r>
          </a:p>
          <a:p>
            <a:pPr lvl="1" eaLnBrk="0" hangingPunct="0">
              <a:lnSpc>
                <a:spcPct val="150000"/>
              </a:lnSpc>
              <a:spcBef>
                <a:spcPct val="20000"/>
              </a:spcBef>
            </a:pPr>
            <a:r>
              <a:rPr lang="nl-NL" dirty="0"/>
              <a:t>Themaweken</a:t>
            </a:r>
          </a:p>
          <a:p>
            <a:pPr marL="457200" lvl="1" indent="0" eaLnBrk="0" hangingPunct="0">
              <a:lnSpc>
                <a:spcPct val="150000"/>
              </a:lnSpc>
              <a:spcBef>
                <a:spcPct val="20000"/>
              </a:spcBef>
              <a:buNone/>
            </a:pPr>
            <a:endParaRPr lang="en-US" dirty="0"/>
          </a:p>
          <a:p>
            <a:pPr marL="457200" lvl="1" indent="0" eaLnBrk="0" hangingPunct="0">
              <a:lnSpc>
                <a:spcPct val="150000"/>
              </a:lnSpc>
              <a:spcBef>
                <a:spcPct val="20000"/>
              </a:spcBef>
              <a:buNone/>
            </a:pPr>
            <a:r>
              <a:rPr lang="en-US" dirty="0"/>
              <a:t>	</a:t>
            </a:r>
          </a:p>
          <a:p>
            <a:pPr>
              <a:lnSpc>
                <a:spcPct val="150000"/>
              </a:lnSpc>
            </a:pPr>
            <a:endParaRPr lang="nl-NL" dirty="0"/>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15</a:t>
            </a:fld>
            <a:endParaRPr lang="nl-NL"/>
          </a:p>
        </p:txBody>
      </p:sp>
    </p:spTree>
    <p:extLst>
      <p:ext uri="{BB962C8B-B14F-4D97-AF65-F5344CB8AC3E}">
        <p14:creationId xmlns:p14="http://schemas.microsoft.com/office/powerpoint/2010/main" val="144433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28B53-4933-3942-8D88-B5408742FBB7}"/>
              </a:ext>
            </a:extLst>
          </p:cNvPr>
          <p:cNvSpPr>
            <a:spLocks noGrp="1"/>
          </p:cNvSpPr>
          <p:nvPr>
            <p:ph type="title"/>
          </p:nvPr>
        </p:nvSpPr>
        <p:spPr/>
        <p:txBody>
          <a:bodyPr/>
          <a:lstStyle/>
          <a:p>
            <a:r>
              <a:rPr lang="nl-NL" dirty="0">
                <a:solidFill>
                  <a:schemeClr val="tx2"/>
                </a:solidFill>
              </a:rPr>
              <a:t>Profiel 3: Verbanden</a:t>
            </a:r>
          </a:p>
        </p:txBody>
      </p:sp>
      <p:pic>
        <p:nvPicPr>
          <p:cNvPr id="4" name="Afbeelding 3">
            <a:extLst>
              <a:ext uri="{FF2B5EF4-FFF2-40B4-BE49-F238E27FC236}">
                <a16:creationId xmlns:a16="http://schemas.microsoft.com/office/drawing/2014/main" id="{7357AEAD-105E-A34D-8DC8-B14E37B78F85}"/>
              </a:ext>
            </a:extLst>
          </p:cNvPr>
          <p:cNvPicPr>
            <a:picLocks noChangeAspect="1"/>
          </p:cNvPicPr>
          <p:nvPr/>
        </p:nvPicPr>
        <p:blipFill rotWithShape="1">
          <a:blip r:embed="rId3">
            <a:extLst>
              <a:ext uri="{28A0092B-C50C-407E-A947-70E740481C1C}">
                <a14:useLocalDpi xmlns:a14="http://schemas.microsoft.com/office/drawing/2010/main" val="0"/>
              </a:ext>
            </a:extLst>
          </a:blip>
          <a:srcRect t="10956" b="7905"/>
          <a:stretch/>
        </p:blipFill>
        <p:spPr>
          <a:xfrm>
            <a:off x="2169700" y="1539023"/>
            <a:ext cx="4320000" cy="3505200"/>
          </a:xfrm>
          <a:prstGeom prst="rect">
            <a:avLst/>
          </a:prstGeom>
        </p:spPr>
      </p:pic>
      <p:grpSp>
        <p:nvGrpSpPr>
          <p:cNvPr id="10" name="Groep 9">
            <a:extLst>
              <a:ext uri="{FF2B5EF4-FFF2-40B4-BE49-F238E27FC236}">
                <a16:creationId xmlns:a16="http://schemas.microsoft.com/office/drawing/2014/main" id="{5BE94D8A-86C4-3549-843D-F40B07E7C4BC}"/>
              </a:ext>
            </a:extLst>
          </p:cNvPr>
          <p:cNvGrpSpPr/>
          <p:nvPr/>
        </p:nvGrpSpPr>
        <p:grpSpPr>
          <a:xfrm>
            <a:off x="959482" y="1721541"/>
            <a:ext cx="1658984" cy="2865007"/>
            <a:chOff x="1201782" y="2455817"/>
            <a:chExt cx="1658984" cy="2865007"/>
          </a:xfrm>
          <a:solidFill>
            <a:srgbClr val="E72483"/>
          </a:solidFill>
        </p:grpSpPr>
        <p:sp>
          <p:nvSpPr>
            <p:cNvPr id="11" name="Rechthoek 10">
              <a:extLst>
                <a:ext uri="{FF2B5EF4-FFF2-40B4-BE49-F238E27FC236}">
                  <a16:creationId xmlns:a16="http://schemas.microsoft.com/office/drawing/2014/main" id="{98D359AB-EAD6-AF4B-B576-3C174668DCF4}"/>
                </a:ext>
              </a:extLst>
            </p:cNvPr>
            <p:cNvSpPr/>
            <p:nvPr/>
          </p:nvSpPr>
          <p:spPr>
            <a:xfrm>
              <a:off x="1201783" y="245581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Woordbeeld</a:t>
              </a:r>
            </a:p>
          </p:txBody>
        </p:sp>
        <p:sp>
          <p:nvSpPr>
            <p:cNvPr id="12" name="Rechthoek 11">
              <a:extLst>
                <a:ext uri="{FF2B5EF4-FFF2-40B4-BE49-F238E27FC236}">
                  <a16:creationId xmlns:a16="http://schemas.microsoft.com/office/drawing/2014/main" id="{717894E0-960B-5949-BE89-D15F8AB17173}"/>
                </a:ext>
              </a:extLst>
            </p:cNvPr>
            <p:cNvSpPr/>
            <p:nvPr/>
          </p:nvSpPr>
          <p:spPr>
            <a:xfrm>
              <a:off x="1201783" y="3220945"/>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Woordenschat</a:t>
              </a:r>
            </a:p>
          </p:txBody>
        </p:sp>
        <p:sp>
          <p:nvSpPr>
            <p:cNvPr id="13" name="Rechthoek 12">
              <a:extLst>
                <a:ext uri="{FF2B5EF4-FFF2-40B4-BE49-F238E27FC236}">
                  <a16:creationId xmlns:a16="http://schemas.microsoft.com/office/drawing/2014/main" id="{08BEFFD7-A1DA-1347-8B82-5CFD5D903C36}"/>
                </a:ext>
              </a:extLst>
            </p:cNvPr>
            <p:cNvSpPr/>
            <p:nvPr/>
          </p:nvSpPr>
          <p:spPr>
            <a:xfrm>
              <a:off x="1201782" y="3986073"/>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Verbanden</a:t>
              </a:r>
            </a:p>
          </p:txBody>
        </p:sp>
        <p:sp>
          <p:nvSpPr>
            <p:cNvPr id="14" name="Rechthoek 13">
              <a:extLst>
                <a:ext uri="{FF2B5EF4-FFF2-40B4-BE49-F238E27FC236}">
                  <a16:creationId xmlns:a16="http://schemas.microsoft.com/office/drawing/2014/main" id="{7E51D34B-04C9-524B-9F83-233ED2C1CBE0}"/>
                </a:ext>
              </a:extLst>
            </p:cNvPr>
            <p:cNvSpPr/>
            <p:nvPr/>
          </p:nvSpPr>
          <p:spPr>
            <a:xfrm>
              <a:off x="1201782" y="478524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Tekstbegrip</a:t>
              </a:r>
            </a:p>
          </p:txBody>
        </p:sp>
      </p:grpSp>
      <p:pic>
        <p:nvPicPr>
          <p:cNvPr id="18" name="Afbeelding 17"/>
          <p:cNvPicPr>
            <a:picLocks noChangeAspect="1"/>
          </p:cNvPicPr>
          <p:nvPr/>
        </p:nvPicPr>
        <p:blipFill rotWithShape="1">
          <a:blip r:embed="rId4">
            <a:extLst>
              <a:ext uri="{28A0092B-C50C-407E-A947-70E740481C1C}">
                <a14:useLocalDpi xmlns:a14="http://schemas.microsoft.com/office/drawing/2010/main" val="0"/>
              </a:ext>
            </a:extLst>
          </a:blip>
          <a:srcRect t="68200"/>
          <a:stretch/>
        </p:blipFill>
        <p:spPr>
          <a:xfrm>
            <a:off x="8409797" y="1420214"/>
            <a:ext cx="2893203" cy="3723286"/>
          </a:xfrm>
          <a:prstGeom prst="rect">
            <a:avLst/>
          </a:prstGeom>
        </p:spPr>
      </p:pic>
      <p:pic>
        <p:nvPicPr>
          <p:cNvPr id="19" name="Afbeelding 18"/>
          <p:cNvPicPr>
            <a:picLocks noChangeAspect="1"/>
          </p:cNvPicPr>
          <p:nvPr/>
        </p:nvPicPr>
        <p:blipFill rotWithShape="1">
          <a:blip r:embed="rId4">
            <a:extLst>
              <a:ext uri="{28A0092B-C50C-407E-A947-70E740481C1C}">
                <a14:useLocalDpi xmlns:a14="http://schemas.microsoft.com/office/drawing/2010/main" val="0"/>
              </a:ext>
            </a:extLst>
          </a:blip>
          <a:srcRect b="96950"/>
          <a:stretch/>
        </p:blipFill>
        <p:spPr>
          <a:xfrm>
            <a:off x="8409796" y="420762"/>
            <a:ext cx="2893203" cy="180892"/>
          </a:xfrm>
          <a:prstGeom prst="rect">
            <a:avLst/>
          </a:prstGeom>
        </p:spPr>
      </p:pic>
      <p:pic>
        <p:nvPicPr>
          <p:cNvPr id="20" name="Afbeelding 19"/>
          <p:cNvPicPr>
            <a:picLocks noChangeAspect="1"/>
          </p:cNvPicPr>
          <p:nvPr/>
        </p:nvPicPr>
        <p:blipFill rotWithShape="1">
          <a:blip r:embed="rId4">
            <a:extLst>
              <a:ext uri="{28A0092B-C50C-407E-A947-70E740481C1C}">
                <a14:useLocalDpi xmlns:a14="http://schemas.microsoft.com/office/drawing/2010/main" val="0"/>
              </a:ext>
            </a:extLst>
          </a:blip>
          <a:srcRect t="40494" b="44087"/>
          <a:stretch/>
        </p:blipFill>
        <p:spPr>
          <a:xfrm>
            <a:off x="8409796" y="584559"/>
            <a:ext cx="2893203" cy="914400"/>
          </a:xfrm>
          <a:prstGeom prst="rect">
            <a:avLst/>
          </a:prstGeom>
        </p:spPr>
      </p:pic>
      <p:pic>
        <p:nvPicPr>
          <p:cNvPr id="23" name="Afbeelding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155418" y="3390900"/>
            <a:ext cx="826782" cy="1753061"/>
          </a:xfrm>
          <a:prstGeom prst="rect">
            <a:avLst/>
          </a:prstGeom>
        </p:spPr>
      </p:pic>
      <p:sp>
        <p:nvSpPr>
          <p:cNvPr id="3" name="Tijdelijke aanduiding voor dianummer 2"/>
          <p:cNvSpPr>
            <a:spLocks noGrp="1"/>
          </p:cNvSpPr>
          <p:nvPr>
            <p:ph type="sldNum" sz="quarter" idx="12"/>
          </p:nvPr>
        </p:nvSpPr>
        <p:spPr/>
        <p:txBody>
          <a:bodyPr/>
          <a:lstStyle/>
          <a:p>
            <a:fld id="{8133D936-A5B9-4EAD-BE3B-6A26D907C980}" type="slidenum">
              <a:rPr lang="nl-NL" smtClean="0"/>
              <a:t>16</a:t>
            </a:fld>
            <a:endParaRPr lang="nl-NL"/>
          </a:p>
        </p:txBody>
      </p:sp>
    </p:spTree>
    <p:extLst>
      <p:ext uri="{BB962C8B-B14F-4D97-AF65-F5344CB8AC3E}">
        <p14:creationId xmlns:p14="http://schemas.microsoft.com/office/powerpoint/2010/main" val="84404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2"/>
                </a:solidFill>
              </a:rPr>
              <a:t>Effectieve begeleiding bij verbanden </a:t>
            </a:r>
          </a:p>
        </p:txBody>
      </p:sp>
      <p:sp>
        <p:nvSpPr>
          <p:cNvPr id="3" name="Tijdelijke aanduiding voor inhoud 2"/>
          <p:cNvSpPr>
            <a:spLocks noGrp="1"/>
          </p:cNvSpPr>
          <p:nvPr>
            <p:ph idx="1"/>
          </p:nvPr>
        </p:nvSpPr>
        <p:spPr/>
        <p:txBody>
          <a:bodyPr>
            <a:normAutofit/>
          </a:bodyPr>
          <a:lstStyle/>
          <a:p>
            <a:pPr>
              <a:lnSpc>
                <a:spcPct val="150000"/>
              </a:lnSpc>
            </a:pPr>
            <a:r>
              <a:rPr lang="nl-NL" sz="2400" dirty="0"/>
              <a:t>Interactief lezen</a:t>
            </a:r>
          </a:p>
          <a:p>
            <a:pPr>
              <a:lnSpc>
                <a:spcPct val="150000"/>
              </a:lnSpc>
            </a:pPr>
            <a:r>
              <a:rPr lang="nl-NL" sz="2400" dirty="0"/>
              <a:t>Praten over de tekst</a:t>
            </a:r>
          </a:p>
          <a:p>
            <a:pPr>
              <a:lnSpc>
                <a:spcPct val="150000"/>
              </a:lnSpc>
            </a:pPr>
            <a:r>
              <a:rPr lang="nl-NL" sz="2400" dirty="0"/>
              <a:t>Visualiseren</a:t>
            </a:r>
          </a:p>
        </p:txBody>
      </p:sp>
      <p:sp>
        <p:nvSpPr>
          <p:cNvPr id="5" name="Tijdelijke aanduiding voor dianummer 4"/>
          <p:cNvSpPr>
            <a:spLocks noGrp="1"/>
          </p:cNvSpPr>
          <p:nvPr>
            <p:ph type="sldNum" sz="quarter" idx="12"/>
          </p:nvPr>
        </p:nvSpPr>
        <p:spPr/>
        <p:txBody>
          <a:bodyPr/>
          <a:lstStyle/>
          <a:p>
            <a:fld id="{8133D936-A5B9-4EAD-BE3B-6A26D907C980}" type="slidenum">
              <a:rPr lang="nl-NL" smtClean="0"/>
              <a:t>17</a:t>
            </a:fld>
            <a:endParaRPr lang="nl-NL"/>
          </a:p>
        </p:txBody>
      </p:sp>
    </p:spTree>
    <p:extLst>
      <p:ext uri="{BB962C8B-B14F-4D97-AF65-F5344CB8AC3E}">
        <p14:creationId xmlns:p14="http://schemas.microsoft.com/office/powerpoint/2010/main" val="1887066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solidFill>
                  <a:schemeClr val="tx2"/>
                </a:solidFill>
                <a:ea typeface="MS PGothic" pitchFamily="34" charset="-128"/>
              </a:rPr>
              <a:t>Interactief lezen</a:t>
            </a:r>
            <a:endParaRPr lang="nl-NL" dirty="0"/>
          </a:p>
        </p:txBody>
      </p:sp>
      <p:sp>
        <p:nvSpPr>
          <p:cNvPr id="3" name="Tijdelijke aanduiding voor inhoud 2"/>
          <p:cNvSpPr>
            <a:spLocks noGrp="1"/>
          </p:cNvSpPr>
          <p:nvPr>
            <p:ph idx="1"/>
          </p:nvPr>
        </p:nvSpPr>
        <p:spPr/>
        <p:txBody>
          <a:bodyPr>
            <a:normAutofit/>
          </a:bodyPr>
          <a:lstStyle/>
          <a:p>
            <a:pPr>
              <a:lnSpc>
                <a:spcPct val="150000"/>
              </a:lnSpc>
            </a:pPr>
            <a:r>
              <a:rPr lang="nl-NL" sz="2400" dirty="0"/>
              <a:t>Vragen stellen</a:t>
            </a:r>
          </a:p>
          <a:p>
            <a:pPr>
              <a:lnSpc>
                <a:spcPct val="150000"/>
              </a:lnSpc>
            </a:pPr>
            <a:r>
              <a:rPr lang="nl-NL" sz="2400" dirty="0"/>
              <a:t>Expliciete aandacht voor signaal- en verwijswoorden en het vinden van antecedenten</a:t>
            </a:r>
          </a:p>
          <a:p>
            <a:pPr marL="0" indent="0" eaLnBrk="0" hangingPunct="0">
              <a:spcBef>
                <a:spcPct val="20000"/>
              </a:spcBef>
              <a:buNone/>
            </a:pPr>
            <a:endParaRPr lang="en-US" sz="2400" dirty="0"/>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18</a:t>
            </a:fld>
            <a:endParaRPr lang="nl-NL"/>
          </a:p>
        </p:txBody>
      </p:sp>
    </p:spTree>
    <p:extLst>
      <p:ext uri="{BB962C8B-B14F-4D97-AF65-F5344CB8AC3E}">
        <p14:creationId xmlns:p14="http://schemas.microsoft.com/office/powerpoint/2010/main" val="174754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solidFill>
                  <a:schemeClr val="tx2"/>
                </a:solidFill>
                <a:ea typeface="MS PGothic" pitchFamily="34" charset="-128"/>
              </a:rPr>
              <a:t>Praten over de tekst</a:t>
            </a:r>
            <a:endParaRPr lang="nl-NL" dirty="0"/>
          </a:p>
        </p:txBody>
      </p:sp>
      <p:sp>
        <p:nvSpPr>
          <p:cNvPr id="3" name="Tijdelijke aanduiding voor inhoud 2"/>
          <p:cNvSpPr>
            <a:spLocks noGrp="1"/>
          </p:cNvSpPr>
          <p:nvPr>
            <p:ph idx="1"/>
          </p:nvPr>
        </p:nvSpPr>
        <p:spPr/>
        <p:txBody>
          <a:bodyPr>
            <a:normAutofit/>
          </a:bodyPr>
          <a:lstStyle/>
          <a:p>
            <a:pPr marL="228600" lvl="1" eaLnBrk="0" hangingPunct="0">
              <a:lnSpc>
                <a:spcPct val="150000"/>
              </a:lnSpc>
              <a:spcBef>
                <a:spcPct val="20000"/>
              </a:spcBef>
              <a:tabLst>
                <a:tab pos="719138" algn="l"/>
              </a:tabLst>
            </a:pPr>
            <a:r>
              <a:rPr lang="nl-NL" dirty="0"/>
              <a:t>Inhoudelijk lesdoel</a:t>
            </a:r>
          </a:p>
          <a:p>
            <a:pPr marL="228600" lvl="1" eaLnBrk="0" hangingPunct="0">
              <a:lnSpc>
                <a:spcPct val="150000"/>
              </a:lnSpc>
              <a:spcBef>
                <a:spcPct val="20000"/>
              </a:spcBef>
            </a:pPr>
            <a:r>
              <a:rPr lang="nl-NL" dirty="0"/>
              <a:t>Coöperatieve werkvormen</a:t>
            </a:r>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19</a:t>
            </a:fld>
            <a:endParaRPr lang="nl-NL"/>
          </a:p>
        </p:txBody>
      </p:sp>
    </p:spTree>
    <p:extLst>
      <p:ext uri="{BB962C8B-B14F-4D97-AF65-F5344CB8AC3E}">
        <p14:creationId xmlns:p14="http://schemas.microsoft.com/office/powerpoint/2010/main" val="169417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2"/>
                </a:solidFill>
              </a:rPr>
              <a:t>Wat komt in deze module aan bod?</a:t>
            </a:r>
          </a:p>
        </p:txBody>
      </p:sp>
      <p:sp>
        <p:nvSpPr>
          <p:cNvPr id="3" name="Tijdelijke aanduiding voor inhoud 2"/>
          <p:cNvSpPr>
            <a:spLocks noGrp="1"/>
          </p:cNvSpPr>
          <p:nvPr>
            <p:ph idx="1"/>
          </p:nvPr>
        </p:nvSpPr>
        <p:spPr>
          <a:xfrm>
            <a:off x="838200" y="1503362"/>
            <a:ext cx="10515600" cy="4852988"/>
          </a:xfrm>
        </p:spPr>
        <p:txBody>
          <a:bodyPr/>
          <a:lstStyle/>
          <a:p>
            <a:pPr marL="514350" indent="-514350">
              <a:buFont typeface="+mj-lt"/>
              <a:buAutoNum type="arabicPeriod"/>
            </a:pPr>
            <a:endParaRPr lang="nl-NL" dirty="0"/>
          </a:p>
          <a:p>
            <a:pPr marL="514350" indent="-514350">
              <a:buFont typeface="+mj-lt"/>
              <a:buAutoNum type="arabicPeriod"/>
            </a:pPr>
            <a:r>
              <a:rPr lang="nl-NL" dirty="0"/>
              <a:t>Leesleerprofielen</a:t>
            </a:r>
          </a:p>
          <a:p>
            <a:pPr marL="514350" indent="-514350">
              <a:buFont typeface="+mj-lt"/>
              <a:buAutoNum type="arabicPeriod"/>
            </a:pPr>
            <a:endParaRPr lang="nl-NL" dirty="0"/>
          </a:p>
          <a:p>
            <a:pPr marL="514350" indent="-514350">
              <a:buFont typeface="+mj-lt"/>
              <a:buAutoNum type="arabicPeriod"/>
            </a:pPr>
            <a:r>
              <a:rPr lang="nl-NL" dirty="0"/>
              <a:t>Oefenen op maat</a:t>
            </a:r>
          </a:p>
          <a:p>
            <a:pPr marL="514350" indent="-514350">
              <a:buFont typeface="+mj-lt"/>
              <a:buAutoNum type="arabicPeriod"/>
            </a:pPr>
            <a:endParaRPr lang="nl-NL" dirty="0"/>
          </a:p>
          <a:p>
            <a:pPr marL="514350" indent="-514350">
              <a:buFont typeface="+mj-lt"/>
              <a:buAutoNum type="arabicPeriod"/>
            </a:pPr>
            <a:r>
              <a:rPr lang="nl-NL" dirty="0"/>
              <a:t>Achtergrond: dynamisch toetsen van begrijpend lezen</a:t>
            </a:r>
          </a:p>
          <a:p>
            <a:pPr marL="514350" indent="-514350">
              <a:buFont typeface="+mj-lt"/>
              <a:buAutoNum type="arabicPeriod"/>
            </a:pPr>
            <a:endParaRPr lang="nl-NL" dirty="0"/>
          </a:p>
          <a:p>
            <a:pPr marL="514350" indent="-514350">
              <a:buFont typeface="+mj-lt"/>
              <a:buAutoNum type="arabicPeriod"/>
            </a:pPr>
            <a:endParaRPr lang="nl-NL" dirty="0"/>
          </a:p>
          <a:p>
            <a:pPr marL="514350" indent="-514350">
              <a:buFont typeface="+mj-lt"/>
              <a:buAutoNum type="arabicPeriod"/>
            </a:pPr>
            <a:endParaRPr lang="nl-NL"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610" y="3620304"/>
            <a:ext cx="1351999" cy="1351999"/>
          </a:xfrm>
          <a:prstGeom prst="rect">
            <a:avLst/>
          </a:prstGeom>
        </p:spPr>
      </p:pic>
      <p:sp>
        <p:nvSpPr>
          <p:cNvPr id="5" name="Tijdelijke aanduiding voor dianummer 4"/>
          <p:cNvSpPr>
            <a:spLocks noGrp="1"/>
          </p:cNvSpPr>
          <p:nvPr>
            <p:ph type="sldNum" sz="quarter" idx="12"/>
          </p:nvPr>
        </p:nvSpPr>
        <p:spPr/>
        <p:txBody>
          <a:bodyPr/>
          <a:lstStyle/>
          <a:p>
            <a:fld id="{8133D936-A5B9-4EAD-BE3B-6A26D907C980}" type="slidenum">
              <a:rPr lang="nl-NL" smtClean="0"/>
              <a:t>2</a:t>
            </a:fld>
            <a:endParaRPr lang="nl-NL"/>
          </a:p>
        </p:txBody>
      </p:sp>
    </p:spTree>
    <p:extLst>
      <p:ext uri="{BB962C8B-B14F-4D97-AF65-F5344CB8AC3E}">
        <p14:creationId xmlns:p14="http://schemas.microsoft.com/office/powerpoint/2010/main" val="357070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solidFill>
                  <a:schemeClr val="tx2"/>
                </a:solidFill>
                <a:ea typeface="MS PGothic" pitchFamily="34" charset="-128"/>
              </a:rPr>
              <a:t>Visualiseren</a:t>
            </a:r>
            <a:endParaRPr lang="nl-NL" dirty="0"/>
          </a:p>
        </p:txBody>
      </p:sp>
      <p:sp>
        <p:nvSpPr>
          <p:cNvPr id="3" name="Tijdelijke aanduiding voor inhoud 2"/>
          <p:cNvSpPr>
            <a:spLocks noGrp="1"/>
          </p:cNvSpPr>
          <p:nvPr>
            <p:ph idx="1"/>
          </p:nvPr>
        </p:nvSpPr>
        <p:spPr/>
        <p:txBody>
          <a:bodyPr>
            <a:normAutofit/>
          </a:bodyPr>
          <a:lstStyle/>
          <a:p>
            <a:pPr marL="228600" lvl="1" eaLnBrk="0" hangingPunct="0">
              <a:lnSpc>
                <a:spcPct val="150000"/>
              </a:lnSpc>
              <a:spcBef>
                <a:spcPct val="20000"/>
              </a:spcBef>
            </a:pPr>
            <a:r>
              <a:rPr lang="nl-NL" dirty="0"/>
              <a:t>Maak gebruik van schema’s:</a:t>
            </a:r>
          </a:p>
          <a:p>
            <a:pPr marL="685800" lvl="2" eaLnBrk="0" hangingPunct="0">
              <a:lnSpc>
                <a:spcPct val="150000"/>
              </a:lnSpc>
              <a:spcBef>
                <a:spcPct val="20000"/>
              </a:spcBef>
            </a:pPr>
            <a:r>
              <a:rPr lang="nl-NL" sz="2400" dirty="0"/>
              <a:t>Oorzaak-gevolg</a:t>
            </a:r>
          </a:p>
          <a:p>
            <a:pPr marL="685800" lvl="2" eaLnBrk="0" hangingPunct="0">
              <a:lnSpc>
                <a:spcPct val="150000"/>
              </a:lnSpc>
              <a:spcBef>
                <a:spcPct val="20000"/>
              </a:spcBef>
            </a:pPr>
            <a:r>
              <a:rPr lang="nl-NL" sz="2400" dirty="0"/>
              <a:t>Tijdlijn</a:t>
            </a:r>
          </a:p>
          <a:p>
            <a:pPr marL="685800" lvl="2" eaLnBrk="0" hangingPunct="0">
              <a:lnSpc>
                <a:spcPct val="150000"/>
              </a:lnSpc>
              <a:spcBef>
                <a:spcPct val="20000"/>
              </a:spcBef>
            </a:pPr>
            <a:r>
              <a:rPr lang="nl-NL" sz="2400" dirty="0"/>
              <a:t>Mindmap </a:t>
            </a:r>
          </a:p>
          <a:p>
            <a:pPr marL="228600" lvl="1" eaLnBrk="0" hangingPunct="0">
              <a:lnSpc>
                <a:spcPct val="150000"/>
              </a:lnSpc>
              <a:spcBef>
                <a:spcPct val="20000"/>
              </a:spcBef>
            </a:pPr>
            <a:endParaRPr lang="nl-NL" dirty="0"/>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20</a:t>
            </a:fld>
            <a:endParaRPr lang="nl-NL"/>
          </a:p>
        </p:txBody>
      </p:sp>
    </p:spTree>
    <p:extLst>
      <p:ext uri="{BB962C8B-B14F-4D97-AF65-F5344CB8AC3E}">
        <p14:creationId xmlns:p14="http://schemas.microsoft.com/office/powerpoint/2010/main" val="1142973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A533E-7BE7-0543-A84C-89A18C3C55D3}"/>
              </a:ext>
            </a:extLst>
          </p:cNvPr>
          <p:cNvSpPr>
            <a:spLocks noGrp="1"/>
          </p:cNvSpPr>
          <p:nvPr>
            <p:ph type="title"/>
          </p:nvPr>
        </p:nvSpPr>
        <p:spPr>
          <a:xfrm>
            <a:off x="838199" y="643773"/>
            <a:ext cx="11108961" cy="795973"/>
          </a:xfrm>
        </p:spPr>
        <p:txBody>
          <a:bodyPr>
            <a:normAutofit fontScale="90000"/>
          </a:bodyPr>
          <a:lstStyle/>
          <a:p>
            <a:r>
              <a:rPr lang="nl-NL" dirty="0">
                <a:solidFill>
                  <a:schemeClr val="tx2"/>
                </a:solidFill>
              </a:rPr>
              <a:t>			</a:t>
            </a:r>
            <a:r>
              <a:rPr lang="nl-NL" sz="4400" dirty="0">
                <a:solidFill>
                  <a:schemeClr val="tx2"/>
                </a:solidFill>
              </a:rPr>
              <a:t>Profiel 4: Woordenschat en verbanden</a:t>
            </a:r>
          </a:p>
        </p:txBody>
      </p:sp>
      <p:pic>
        <p:nvPicPr>
          <p:cNvPr id="4" name="Tijdelijke aanduiding voor inhoud 3">
            <a:extLst>
              <a:ext uri="{FF2B5EF4-FFF2-40B4-BE49-F238E27FC236}">
                <a16:creationId xmlns:a16="http://schemas.microsoft.com/office/drawing/2014/main" id="{CF317D44-CCCC-1D43-A770-7C5212C7B9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721" b="8493"/>
          <a:stretch/>
        </p:blipFill>
        <p:spPr>
          <a:xfrm>
            <a:off x="4913900" y="1534362"/>
            <a:ext cx="4320000" cy="3403600"/>
          </a:xfrm>
          <a:prstGeom prst="rect">
            <a:avLst/>
          </a:prstGeom>
        </p:spPr>
      </p:pic>
      <p:grpSp>
        <p:nvGrpSpPr>
          <p:cNvPr id="10" name="Groep 9">
            <a:extLst>
              <a:ext uri="{FF2B5EF4-FFF2-40B4-BE49-F238E27FC236}">
                <a16:creationId xmlns:a16="http://schemas.microsoft.com/office/drawing/2014/main" id="{7CD4F351-C30D-7046-9F92-85D9F0864CC0}"/>
              </a:ext>
            </a:extLst>
          </p:cNvPr>
          <p:cNvGrpSpPr/>
          <p:nvPr/>
        </p:nvGrpSpPr>
        <p:grpSpPr>
          <a:xfrm>
            <a:off x="3703682" y="1640680"/>
            <a:ext cx="1658984" cy="2865007"/>
            <a:chOff x="1201782" y="2455817"/>
            <a:chExt cx="1658984" cy="2865007"/>
          </a:xfrm>
          <a:solidFill>
            <a:srgbClr val="E72483"/>
          </a:solidFill>
        </p:grpSpPr>
        <p:sp>
          <p:nvSpPr>
            <p:cNvPr id="11" name="Rechthoek 10">
              <a:extLst>
                <a:ext uri="{FF2B5EF4-FFF2-40B4-BE49-F238E27FC236}">
                  <a16:creationId xmlns:a16="http://schemas.microsoft.com/office/drawing/2014/main" id="{B707D4BD-DFF3-3045-B2E0-C7F5A13CE272}"/>
                </a:ext>
              </a:extLst>
            </p:cNvPr>
            <p:cNvSpPr/>
            <p:nvPr/>
          </p:nvSpPr>
          <p:spPr>
            <a:xfrm>
              <a:off x="1201783" y="245581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Woordbeeld</a:t>
              </a:r>
            </a:p>
          </p:txBody>
        </p:sp>
        <p:sp>
          <p:nvSpPr>
            <p:cNvPr id="12" name="Rechthoek 11">
              <a:extLst>
                <a:ext uri="{FF2B5EF4-FFF2-40B4-BE49-F238E27FC236}">
                  <a16:creationId xmlns:a16="http://schemas.microsoft.com/office/drawing/2014/main" id="{D6048B71-C863-FE4F-9427-31AF97784A7E}"/>
                </a:ext>
              </a:extLst>
            </p:cNvPr>
            <p:cNvSpPr/>
            <p:nvPr/>
          </p:nvSpPr>
          <p:spPr>
            <a:xfrm>
              <a:off x="1201783" y="3220945"/>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Woordenschat</a:t>
              </a:r>
            </a:p>
          </p:txBody>
        </p:sp>
        <p:sp>
          <p:nvSpPr>
            <p:cNvPr id="13" name="Rechthoek 12">
              <a:extLst>
                <a:ext uri="{FF2B5EF4-FFF2-40B4-BE49-F238E27FC236}">
                  <a16:creationId xmlns:a16="http://schemas.microsoft.com/office/drawing/2014/main" id="{E91F356D-0DB0-0A4F-9C61-663E962882E5}"/>
                </a:ext>
              </a:extLst>
            </p:cNvPr>
            <p:cNvSpPr/>
            <p:nvPr/>
          </p:nvSpPr>
          <p:spPr>
            <a:xfrm>
              <a:off x="1201782" y="3986073"/>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Verbanden</a:t>
              </a:r>
            </a:p>
          </p:txBody>
        </p:sp>
        <p:sp>
          <p:nvSpPr>
            <p:cNvPr id="14" name="Rechthoek 13">
              <a:extLst>
                <a:ext uri="{FF2B5EF4-FFF2-40B4-BE49-F238E27FC236}">
                  <a16:creationId xmlns:a16="http://schemas.microsoft.com/office/drawing/2014/main" id="{5AC606F8-142A-2840-80EB-DEC23B7CA092}"/>
                </a:ext>
              </a:extLst>
            </p:cNvPr>
            <p:cNvSpPr/>
            <p:nvPr/>
          </p:nvSpPr>
          <p:spPr>
            <a:xfrm>
              <a:off x="1201782" y="478524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Tekstbegrip</a:t>
              </a:r>
            </a:p>
          </p:txBody>
        </p:sp>
      </p:gr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t="68200"/>
          <a:stretch/>
        </p:blipFill>
        <p:spPr>
          <a:xfrm>
            <a:off x="-202002" y="1311631"/>
            <a:ext cx="2893203" cy="3723286"/>
          </a:xfrm>
          <a:prstGeom prst="rect">
            <a:avLst/>
          </a:prstGeom>
        </p:spPr>
      </p:pic>
      <p:pic>
        <p:nvPicPr>
          <p:cNvPr id="18" name="Afbeelding 17"/>
          <p:cNvPicPr>
            <a:picLocks noChangeAspect="1"/>
          </p:cNvPicPr>
          <p:nvPr/>
        </p:nvPicPr>
        <p:blipFill rotWithShape="1">
          <a:blip r:embed="rId4">
            <a:extLst>
              <a:ext uri="{28A0092B-C50C-407E-A947-70E740481C1C}">
                <a14:useLocalDpi xmlns:a14="http://schemas.microsoft.com/office/drawing/2010/main" val="0"/>
              </a:ext>
            </a:extLst>
          </a:blip>
          <a:srcRect b="96950"/>
          <a:stretch/>
        </p:blipFill>
        <p:spPr>
          <a:xfrm>
            <a:off x="-202003" y="350279"/>
            <a:ext cx="2893203" cy="180892"/>
          </a:xfrm>
          <a:prstGeom prst="rect">
            <a:avLst/>
          </a:prstGeom>
        </p:spPr>
      </p:pic>
      <p:pic>
        <p:nvPicPr>
          <p:cNvPr id="22" name="Afbeelding 21"/>
          <p:cNvPicPr>
            <a:picLocks noChangeAspect="1"/>
          </p:cNvPicPr>
          <p:nvPr/>
        </p:nvPicPr>
        <p:blipFill rotWithShape="1">
          <a:blip r:embed="rId4">
            <a:extLst>
              <a:ext uri="{28A0092B-C50C-407E-A947-70E740481C1C}">
                <a14:useLocalDpi xmlns:a14="http://schemas.microsoft.com/office/drawing/2010/main" val="0"/>
              </a:ext>
            </a:extLst>
          </a:blip>
          <a:srcRect t="28073" b="58435"/>
          <a:stretch/>
        </p:blipFill>
        <p:spPr>
          <a:xfrm>
            <a:off x="-202004" y="530092"/>
            <a:ext cx="2893203" cy="800100"/>
          </a:xfrm>
          <a:prstGeom prst="rect">
            <a:avLst/>
          </a:prstGeom>
        </p:spPr>
      </p:pic>
      <p:pic>
        <p:nvPicPr>
          <p:cNvPr id="23" name="Afbeelding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53657" y="3438724"/>
            <a:ext cx="662778" cy="1593217"/>
          </a:xfrm>
          <a:prstGeom prst="rect">
            <a:avLst/>
          </a:prstGeom>
        </p:spPr>
      </p:pic>
      <p:sp>
        <p:nvSpPr>
          <p:cNvPr id="3" name="Tijdelijke aanduiding voor dianummer 2"/>
          <p:cNvSpPr>
            <a:spLocks noGrp="1"/>
          </p:cNvSpPr>
          <p:nvPr>
            <p:ph type="sldNum" sz="quarter" idx="12"/>
          </p:nvPr>
        </p:nvSpPr>
        <p:spPr/>
        <p:txBody>
          <a:bodyPr/>
          <a:lstStyle/>
          <a:p>
            <a:fld id="{8133D936-A5B9-4EAD-BE3B-6A26D907C980}" type="slidenum">
              <a:rPr lang="nl-NL" smtClean="0"/>
              <a:t>21</a:t>
            </a:fld>
            <a:endParaRPr lang="nl-NL"/>
          </a:p>
        </p:txBody>
      </p:sp>
    </p:spTree>
    <p:extLst>
      <p:ext uri="{BB962C8B-B14F-4D97-AF65-F5344CB8AC3E}">
        <p14:creationId xmlns:p14="http://schemas.microsoft.com/office/powerpoint/2010/main" val="31411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7EEF7-E15D-DB4B-84F3-06AD8D3AEC5E}"/>
              </a:ext>
            </a:extLst>
          </p:cNvPr>
          <p:cNvSpPr>
            <a:spLocks noGrp="1"/>
          </p:cNvSpPr>
          <p:nvPr>
            <p:ph type="title"/>
          </p:nvPr>
        </p:nvSpPr>
        <p:spPr>
          <a:xfrm>
            <a:off x="3496718" y="569216"/>
            <a:ext cx="7663818" cy="795973"/>
          </a:xfrm>
        </p:spPr>
        <p:txBody>
          <a:bodyPr/>
          <a:lstStyle/>
          <a:p>
            <a:r>
              <a:rPr lang="nl-NL" dirty="0">
                <a:solidFill>
                  <a:schemeClr val="tx2"/>
                </a:solidFill>
              </a:rPr>
              <a:t>Profiel 5: Harmonisch</a:t>
            </a:r>
          </a:p>
        </p:txBody>
      </p:sp>
      <p:pic>
        <p:nvPicPr>
          <p:cNvPr id="4" name="Tijdelijke aanduiding voor inhoud 3">
            <a:extLst>
              <a:ext uri="{FF2B5EF4-FFF2-40B4-BE49-F238E27FC236}">
                <a16:creationId xmlns:a16="http://schemas.microsoft.com/office/drawing/2014/main" id="{E9B831CD-CC61-424E-8FB9-D26B080A890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838" b="7905"/>
          <a:stretch/>
        </p:blipFill>
        <p:spPr>
          <a:xfrm>
            <a:off x="4833936" y="1503366"/>
            <a:ext cx="4320000" cy="3467100"/>
          </a:xfrm>
          <a:prstGeom prst="rect">
            <a:avLst/>
          </a:prstGeom>
          <a:solidFill>
            <a:srgbClr val="E72483"/>
          </a:solidFill>
        </p:spPr>
      </p:pic>
      <p:grpSp>
        <p:nvGrpSpPr>
          <p:cNvPr id="10" name="Groep 9">
            <a:extLst>
              <a:ext uri="{FF2B5EF4-FFF2-40B4-BE49-F238E27FC236}">
                <a16:creationId xmlns:a16="http://schemas.microsoft.com/office/drawing/2014/main" id="{D2724ECF-537F-D74F-9605-413F9D661BDB}"/>
              </a:ext>
            </a:extLst>
          </p:cNvPr>
          <p:cNvGrpSpPr/>
          <p:nvPr/>
        </p:nvGrpSpPr>
        <p:grpSpPr>
          <a:xfrm>
            <a:off x="3623718" y="1647784"/>
            <a:ext cx="1658984" cy="2865007"/>
            <a:chOff x="1201782" y="2455817"/>
            <a:chExt cx="1658984" cy="2865007"/>
          </a:xfrm>
          <a:solidFill>
            <a:srgbClr val="E72483"/>
          </a:solidFill>
        </p:grpSpPr>
        <p:sp>
          <p:nvSpPr>
            <p:cNvPr id="11" name="Rechthoek 10">
              <a:extLst>
                <a:ext uri="{FF2B5EF4-FFF2-40B4-BE49-F238E27FC236}">
                  <a16:creationId xmlns:a16="http://schemas.microsoft.com/office/drawing/2014/main" id="{5B191BE3-7AC4-364C-8935-1C3BB15FD882}"/>
                </a:ext>
              </a:extLst>
            </p:cNvPr>
            <p:cNvSpPr/>
            <p:nvPr/>
          </p:nvSpPr>
          <p:spPr>
            <a:xfrm>
              <a:off x="1201783" y="245581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Woordbeeld</a:t>
              </a:r>
            </a:p>
          </p:txBody>
        </p:sp>
        <p:sp>
          <p:nvSpPr>
            <p:cNvPr id="12" name="Rechthoek 11">
              <a:extLst>
                <a:ext uri="{FF2B5EF4-FFF2-40B4-BE49-F238E27FC236}">
                  <a16:creationId xmlns:a16="http://schemas.microsoft.com/office/drawing/2014/main" id="{49247651-E6C8-0448-8515-351E166FC58A}"/>
                </a:ext>
              </a:extLst>
            </p:cNvPr>
            <p:cNvSpPr/>
            <p:nvPr/>
          </p:nvSpPr>
          <p:spPr>
            <a:xfrm>
              <a:off x="1201783" y="3220945"/>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Woordenschat</a:t>
              </a:r>
            </a:p>
          </p:txBody>
        </p:sp>
        <p:sp>
          <p:nvSpPr>
            <p:cNvPr id="13" name="Rechthoek 12">
              <a:extLst>
                <a:ext uri="{FF2B5EF4-FFF2-40B4-BE49-F238E27FC236}">
                  <a16:creationId xmlns:a16="http://schemas.microsoft.com/office/drawing/2014/main" id="{A578745E-660C-9A44-9480-AAB0532422D5}"/>
                </a:ext>
              </a:extLst>
            </p:cNvPr>
            <p:cNvSpPr/>
            <p:nvPr/>
          </p:nvSpPr>
          <p:spPr>
            <a:xfrm>
              <a:off x="1201782" y="3986073"/>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Verbanden</a:t>
              </a:r>
            </a:p>
          </p:txBody>
        </p:sp>
        <p:sp>
          <p:nvSpPr>
            <p:cNvPr id="14" name="Rechthoek 13">
              <a:extLst>
                <a:ext uri="{FF2B5EF4-FFF2-40B4-BE49-F238E27FC236}">
                  <a16:creationId xmlns:a16="http://schemas.microsoft.com/office/drawing/2014/main" id="{765B5D28-484E-CD40-9C84-C18A84676046}"/>
                </a:ext>
              </a:extLst>
            </p:cNvPr>
            <p:cNvSpPr/>
            <p:nvPr/>
          </p:nvSpPr>
          <p:spPr>
            <a:xfrm>
              <a:off x="1201782" y="478524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Tekstbegrip</a:t>
              </a:r>
            </a:p>
          </p:txBody>
        </p:sp>
      </p:gr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t="68200"/>
          <a:stretch/>
        </p:blipFill>
        <p:spPr>
          <a:xfrm>
            <a:off x="-202935" y="1247180"/>
            <a:ext cx="2893203" cy="3723286"/>
          </a:xfrm>
          <a:prstGeom prst="rect">
            <a:avLst/>
          </a:prstGeom>
        </p:spPr>
      </p:pic>
      <p:pic>
        <p:nvPicPr>
          <p:cNvPr id="18" name="Afbeelding 17"/>
          <p:cNvPicPr>
            <a:picLocks noChangeAspect="1"/>
          </p:cNvPicPr>
          <p:nvPr/>
        </p:nvPicPr>
        <p:blipFill rotWithShape="1">
          <a:blip r:embed="rId4">
            <a:extLst>
              <a:ext uri="{28A0092B-C50C-407E-A947-70E740481C1C}">
                <a14:useLocalDpi xmlns:a14="http://schemas.microsoft.com/office/drawing/2010/main" val="0"/>
              </a:ext>
            </a:extLst>
          </a:blip>
          <a:srcRect b="96950"/>
          <a:stretch/>
        </p:blipFill>
        <p:spPr>
          <a:xfrm>
            <a:off x="-202935" y="312850"/>
            <a:ext cx="2893203" cy="180892"/>
          </a:xfrm>
          <a:prstGeom prst="rect">
            <a:avLst/>
          </a:prstGeom>
        </p:spPr>
      </p:pic>
      <p:pic>
        <p:nvPicPr>
          <p:cNvPr id="20" name="Afbeelding 19"/>
          <p:cNvPicPr>
            <a:picLocks noChangeAspect="1"/>
          </p:cNvPicPr>
          <p:nvPr/>
        </p:nvPicPr>
        <p:blipFill rotWithShape="1">
          <a:blip r:embed="rId4">
            <a:extLst>
              <a:ext uri="{28A0092B-C50C-407E-A947-70E740481C1C}">
                <a14:useLocalDpi xmlns:a14="http://schemas.microsoft.com/office/drawing/2010/main" val="0"/>
              </a:ext>
            </a:extLst>
          </a:blip>
          <a:srcRect t="15652" b="71285"/>
          <a:stretch/>
        </p:blipFill>
        <p:spPr>
          <a:xfrm>
            <a:off x="-202935" y="493742"/>
            <a:ext cx="2893203" cy="774700"/>
          </a:xfrm>
          <a:prstGeom prst="rect">
            <a:avLst/>
          </a:prstGeom>
        </p:spPr>
      </p:pic>
      <p:pic>
        <p:nvPicPr>
          <p:cNvPr id="22" name="Afbeelding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515" y="3430862"/>
            <a:ext cx="640151" cy="1539604"/>
          </a:xfrm>
          <a:prstGeom prst="rect">
            <a:avLst/>
          </a:prstGeom>
        </p:spPr>
      </p:pic>
      <p:sp>
        <p:nvSpPr>
          <p:cNvPr id="3" name="Tijdelijke aanduiding voor dianummer 2"/>
          <p:cNvSpPr>
            <a:spLocks noGrp="1"/>
          </p:cNvSpPr>
          <p:nvPr>
            <p:ph type="sldNum" sz="quarter" idx="12"/>
          </p:nvPr>
        </p:nvSpPr>
        <p:spPr/>
        <p:txBody>
          <a:bodyPr/>
          <a:lstStyle/>
          <a:p>
            <a:fld id="{8133D936-A5B9-4EAD-BE3B-6A26D907C980}" type="slidenum">
              <a:rPr lang="nl-NL" smtClean="0"/>
              <a:t>22</a:t>
            </a:fld>
            <a:endParaRPr lang="nl-NL"/>
          </a:p>
        </p:txBody>
      </p:sp>
    </p:spTree>
    <p:extLst>
      <p:ext uri="{BB962C8B-B14F-4D97-AF65-F5344CB8AC3E}">
        <p14:creationId xmlns:p14="http://schemas.microsoft.com/office/powerpoint/2010/main" val="58587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chemeClr val="tx2"/>
                </a:solidFill>
                <a:ea typeface="MS PGothic" pitchFamily="34" charset="-128"/>
              </a:rPr>
              <a:t>Leesleerprofielen bepalen</a:t>
            </a:r>
          </a:p>
        </p:txBody>
      </p:sp>
      <p:sp>
        <p:nvSpPr>
          <p:cNvPr id="3" name="Tijdelijke aanduiding voor inhoud 2"/>
          <p:cNvSpPr>
            <a:spLocks noGrp="1"/>
          </p:cNvSpPr>
          <p:nvPr>
            <p:ph idx="1"/>
          </p:nvPr>
        </p:nvSpPr>
        <p:spPr/>
        <p:txBody>
          <a:bodyPr/>
          <a:lstStyle/>
          <a:p>
            <a:pPr marL="0" indent="0">
              <a:buNone/>
            </a:pPr>
            <a:r>
              <a:rPr lang="nl-NL" sz="2400" dirty="0"/>
              <a:t>Om zelf leerlingen in een profiel in te delen, kan gebruik gemaakt worden van:</a:t>
            </a:r>
          </a:p>
          <a:p>
            <a:pPr lvl="1"/>
            <a:r>
              <a:rPr lang="nl-NL" dirty="0"/>
              <a:t>Methoden(on)gebonden toetsresultaten</a:t>
            </a:r>
          </a:p>
          <a:p>
            <a:pPr lvl="1"/>
            <a:r>
              <a:rPr lang="nl-NL" dirty="0"/>
              <a:t>Eigen inzichten in sterke en zwakke deelvaardigheden</a:t>
            </a:r>
          </a:p>
          <a:p>
            <a:pPr lvl="1"/>
            <a:r>
              <a:rPr lang="nl-NL" dirty="0"/>
              <a:t>Informatie van leerlingen zelf (wat vinden ze zelf makkelijk en moeilijk)</a:t>
            </a:r>
          </a:p>
          <a:p>
            <a:pPr lvl="1"/>
            <a:endParaRPr lang="nl-NL" dirty="0"/>
          </a:p>
          <a:p>
            <a:pPr lvl="1"/>
            <a:endParaRPr lang="nl-NL" dirty="0"/>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23</a:t>
            </a:fld>
            <a:endParaRPr lang="nl-NL"/>
          </a:p>
        </p:txBody>
      </p:sp>
    </p:spTree>
    <p:extLst>
      <p:ext uri="{BB962C8B-B14F-4D97-AF65-F5344CB8AC3E}">
        <p14:creationId xmlns:p14="http://schemas.microsoft.com/office/powerpoint/2010/main" val="344734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0" y="2295525"/>
            <a:ext cx="7445298" cy="795973"/>
          </a:xfrm>
        </p:spPr>
        <p:txBody>
          <a:bodyPr>
            <a:noAutofit/>
          </a:bodyPr>
          <a:lstStyle/>
          <a:p>
            <a:r>
              <a:rPr lang="nl-NL" sz="5200" dirty="0">
                <a:solidFill>
                  <a:schemeClr val="tx2"/>
                </a:solidFill>
              </a:rPr>
              <a:t>2.  Werken aan leesbegrip</a:t>
            </a:r>
            <a:endParaRPr lang="nl-NL" sz="5200" dirty="0"/>
          </a:p>
        </p:txBody>
      </p:sp>
      <p:sp>
        <p:nvSpPr>
          <p:cNvPr id="3" name="Tijdelijke aanduiding voor dianummer 2"/>
          <p:cNvSpPr>
            <a:spLocks noGrp="1"/>
          </p:cNvSpPr>
          <p:nvPr>
            <p:ph type="sldNum" sz="quarter" idx="12"/>
          </p:nvPr>
        </p:nvSpPr>
        <p:spPr/>
        <p:txBody>
          <a:bodyPr/>
          <a:lstStyle/>
          <a:p>
            <a:fld id="{8133D936-A5B9-4EAD-BE3B-6A26D907C980}" type="slidenum">
              <a:rPr lang="nl-NL" smtClean="0"/>
              <a:t>24</a:t>
            </a:fld>
            <a:endParaRPr lang="nl-NL"/>
          </a:p>
        </p:txBody>
      </p:sp>
    </p:spTree>
    <p:extLst>
      <p:ext uri="{BB962C8B-B14F-4D97-AF65-F5344CB8AC3E}">
        <p14:creationId xmlns:p14="http://schemas.microsoft.com/office/powerpoint/2010/main" val="1876043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FDC04-E6D1-8941-8840-24C57597B599}"/>
              </a:ext>
            </a:extLst>
          </p:cNvPr>
          <p:cNvSpPr>
            <a:spLocks noGrp="1"/>
          </p:cNvSpPr>
          <p:nvPr>
            <p:ph type="title"/>
          </p:nvPr>
        </p:nvSpPr>
        <p:spPr/>
        <p:txBody>
          <a:bodyPr/>
          <a:lstStyle/>
          <a:p>
            <a:r>
              <a:rPr lang="nl-NL" dirty="0">
                <a:solidFill>
                  <a:schemeClr val="tx2"/>
                </a:solidFill>
              </a:rPr>
              <a:t>Leesbegrip verbeteren door…</a:t>
            </a:r>
          </a:p>
        </p:txBody>
      </p:sp>
      <p:sp>
        <p:nvSpPr>
          <p:cNvPr id="3" name="Tijdelijke aanduiding voor inhoud 2">
            <a:extLst>
              <a:ext uri="{FF2B5EF4-FFF2-40B4-BE49-F238E27FC236}">
                <a16:creationId xmlns:a16="http://schemas.microsoft.com/office/drawing/2014/main" id="{1B554331-4700-B446-B1BC-37FD2AF41664}"/>
              </a:ext>
            </a:extLst>
          </p:cNvPr>
          <p:cNvSpPr>
            <a:spLocks noGrp="1"/>
          </p:cNvSpPr>
          <p:nvPr>
            <p:ph idx="1"/>
          </p:nvPr>
        </p:nvSpPr>
        <p:spPr/>
        <p:txBody>
          <a:bodyPr>
            <a:normAutofit/>
          </a:bodyPr>
          <a:lstStyle/>
          <a:p>
            <a:r>
              <a:rPr lang="nl-NL" sz="2400" dirty="0"/>
              <a:t>Taalbeginselen te optimaliseren</a:t>
            </a:r>
          </a:p>
          <a:p>
            <a:pPr lvl="1"/>
            <a:r>
              <a:rPr lang="nl-NL" dirty="0"/>
              <a:t>Technisch lezen moet op niveau zijn</a:t>
            </a:r>
          </a:p>
          <a:p>
            <a:r>
              <a:rPr lang="nl-NL" sz="2400" dirty="0"/>
              <a:t>Wereld- en taalkennis te activeren</a:t>
            </a:r>
          </a:p>
          <a:p>
            <a:pPr lvl="1"/>
            <a:r>
              <a:rPr lang="nl-NL" dirty="0"/>
              <a:t>Welke kennis heeft een leerling </a:t>
            </a:r>
            <a:r>
              <a:rPr lang="nl-NL" b="1" dirty="0">
                <a:solidFill>
                  <a:schemeClr val="bg1">
                    <a:lumMod val="50000"/>
                  </a:schemeClr>
                </a:solidFill>
              </a:rPr>
              <a:t>nodig</a:t>
            </a:r>
            <a:r>
              <a:rPr lang="nl-NL" dirty="0"/>
              <a:t> om de tekst te begrijpen en is deze kennis </a:t>
            </a:r>
            <a:r>
              <a:rPr lang="nl-NL" b="1" dirty="0">
                <a:solidFill>
                  <a:schemeClr val="bg1">
                    <a:lumMod val="50000"/>
                  </a:schemeClr>
                </a:solidFill>
              </a:rPr>
              <a:t>aanwezig</a:t>
            </a:r>
            <a:r>
              <a:rPr lang="nl-NL" dirty="0"/>
              <a:t>?</a:t>
            </a:r>
          </a:p>
          <a:p>
            <a:r>
              <a:rPr lang="nl-NL" sz="2400" dirty="0"/>
              <a:t>Wereld- en taalkennis uit te breiden</a:t>
            </a:r>
          </a:p>
          <a:p>
            <a:pPr lvl="1"/>
            <a:r>
              <a:rPr lang="nl-NL" dirty="0"/>
              <a:t>Kennis manifesteert zich in woordenschat:</a:t>
            </a:r>
            <a:r>
              <a:rPr lang="nl-NL" dirty="0">
                <a:sym typeface="Wingdings" pitchFamily="2" charset="2"/>
              </a:rPr>
              <a:t> </a:t>
            </a:r>
            <a:r>
              <a:rPr lang="nl-NL" b="1" dirty="0">
                <a:solidFill>
                  <a:schemeClr val="bg1">
                    <a:lumMod val="50000"/>
                  </a:schemeClr>
                </a:solidFill>
                <a:sym typeface="Wingdings" pitchFamily="2" charset="2"/>
              </a:rPr>
              <a:t>werken aan woordenschat</a:t>
            </a:r>
            <a:endParaRPr lang="nl-NL" b="1" dirty="0">
              <a:solidFill>
                <a:schemeClr val="bg1">
                  <a:lumMod val="50000"/>
                </a:schemeClr>
              </a:solidFill>
            </a:endParaRPr>
          </a:p>
          <a:p>
            <a:pPr lvl="1"/>
            <a:r>
              <a:rPr lang="nl-NL" dirty="0"/>
              <a:t>Lezen is denken: onder andere </a:t>
            </a:r>
            <a:r>
              <a:rPr lang="nl-NL" b="1" dirty="0">
                <a:solidFill>
                  <a:schemeClr val="bg1">
                    <a:lumMod val="50000"/>
                  </a:schemeClr>
                </a:solidFill>
              </a:rPr>
              <a:t>samen praten over de tekst</a:t>
            </a:r>
          </a:p>
        </p:txBody>
      </p:sp>
      <p:sp>
        <p:nvSpPr>
          <p:cNvPr id="5" name="Tijdelijke aanduiding voor dianummer 4"/>
          <p:cNvSpPr>
            <a:spLocks noGrp="1"/>
          </p:cNvSpPr>
          <p:nvPr>
            <p:ph type="sldNum" sz="quarter" idx="12"/>
          </p:nvPr>
        </p:nvSpPr>
        <p:spPr/>
        <p:txBody>
          <a:bodyPr/>
          <a:lstStyle/>
          <a:p>
            <a:fld id="{8133D936-A5B9-4EAD-BE3B-6A26D907C980}" type="slidenum">
              <a:rPr lang="nl-NL" smtClean="0"/>
              <a:t>25</a:t>
            </a:fld>
            <a:endParaRPr lang="nl-NL"/>
          </a:p>
        </p:txBody>
      </p:sp>
    </p:spTree>
    <p:extLst>
      <p:ext uri="{BB962C8B-B14F-4D97-AF65-F5344CB8AC3E}">
        <p14:creationId xmlns:p14="http://schemas.microsoft.com/office/powerpoint/2010/main" val="2440865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el 1"/>
          <p:cNvSpPr>
            <a:spLocks noGrp="1"/>
          </p:cNvSpPr>
          <p:nvPr>
            <p:ph type="title"/>
          </p:nvPr>
        </p:nvSpPr>
        <p:spPr bwMode="auto">
          <a:noFill/>
        </p:spPr>
        <p:txBody>
          <a:bodyPr wrap="square" numCol="1" anchorCtr="0" compatLnSpc="1">
            <a:prstTxWarp prst="textNoShape">
              <a:avLst/>
            </a:prstTxWarp>
            <a:normAutofit/>
          </a:bodyPr>
          <a:lstStyle/>
          <a:p>
            <a:pPr eaLnBrk="1" hangingPunct="1"/>
            <a:r>
              <a:rPr lang="nl-NL" dirty="0">
                <a:solidFill>
                  <a:schemeClr val="tx2"/>
                </a:solidFill>
              </a:rPr>
              <a:t>Kritisch kijken naar de les </a:t>
            </a:r>
          </a:p>
        </p:txBody>
      </p:sp>
      <p:sp>
        <p:nvSpPr>
          <p:cNvPr id="86018" name="Tijdelijke aanduiding voor inhoud 2"/>
          <p:cNvSpPr>
            <a:spLocks noGrp="1"/>
          </p:cNvSpPr>
          <p:nvPr>
            <p:ph idx="1"/>
          </p:nvPr>
        </p:nvSpPr>
        <p:spPr/>
        <p:txBody>
          <a:bodyPr/>
          <a:lstStyle/>
          <a:p>
            <a:pPr>
              <a:lnSpc>
                <a:spcPct val="150000"/>
              </a:lnSpc>
            </a:pPr>
            <a:r>
              <a:rPr lang="nl-NL" sz="2400" dirty="0"/>
              <a:t>Analyse van de les: inhoud en structuur</a:t>
            </a:r>
          </a:p>
          <a:p>
            <a:pPr>
              <a:lnSpc>
                <a:spcPct val="150000"/>
              </a:lnSpc>
            </a:pPr>
            <a:r>
              <a:rPr lang="nl-NL" sz="2400" dirty="0"/>
              <a:t>Bepaal in hoeverre tekst en opdrachten aansluiten bij doel en leerlingen</a:t>
            </a:r>
          </a:p>
          <a:p>
            <a:pPr>
              <a:lnSpc>
                <a:spcPct val="150000"/>
              </a:lnSpc>
            </a:pPr>
            <a:r>
              <a:rPr lang="nl-NL" sz="2400" dirty="0"/>
              <a:t>Differentiatie en extra ondersteuning</a:t>
            </a:r>
          </a:p>
          <a:p>
            <a:pPr>
              <a:lnSpc>
                <a:spcPct val="150000"/>
              </a:lnSpc>
            </a:pPr>
            <a:r>
              <a:rPr lang="nl-NL" sz="2400" dirty="0"/>
              <a:t>Herontwerp eventueel de les</a:t>
            </a:r>
          </a:p>
          <a:p>
            <a:pPr marL="609600" indent="-609600">
              <a:buFontTx/>
              <a:buAutoNum type="arabicPeriod"/>
            </a:pPr>
            <a:endParaRPr lang="en-US" dirty="0"/>
          </a:p>
        </p:txBody>
      </p:sp>
      <p:sp>
        <p:nvSpPr>
          <p:cNvPr id="103427" name="Tijdelijke aanduiding voor dianummer 3"/>
          <p:cNvSpPr txBox="1">
            <a:spLocks noGrp="1"/>
          </p:cNvSpPr>
          <p:nvPr/>
        </p:nvSpPr>
        <p:spPr bwMode="auto">
          <a:xfrm>
            <a:off x="1524000" y="6011864"/>
            <a:ext cx="539750" cy="396875"/>
          </a:xfrm>
          <a:prstGeom prst="rect">
            <a:avLst/>
          </a:prstGeom>
          <a:noFill/>
          <a:ln>
            <a:miter lim="800000"/>
            <a:headEnd/>
            <a:tailEnd/>
          </a:ln>
        </p:spPr>
        <p:txBody>
          <a:bodyPr lIns="0" tIns="0" bIns="0" anchor="b"/>
          <a:lstStyle/>
          <a:p>
            <a:pPr algn="ctr">
              <a:defRPr/>
            </a:pPr>
            <a:fld id="{8FEC1801-79F7-4B56-B64B-C9BE5BF184DF}" type="slidenum">
              <a:rPr lang="en-US" sz="1400" b="1"/>
              <a:pPr algn="ctr">
                <a:defRPr/>
              </a:pPr>
              <a:t>26</a:t>
            </a:fld>
            <a:endParaRPr lang="en-US" sz="1400" b="1"/>
          </a:p>
        </p:txBody>
      </p:sp>
      <p:sp>
        <p:nvSpPr>
          <p:cNvPr id="2" name="Tijdelijke aanduiding voor dianummer 1"/>
          <p:cNvSpPr>
            <a:spLocks noGrp="1"/>
          </p:cNvSpPr>
          <p:nvPr>
            <p:ph type="sldNum" sz="quarter" idx="12"/>
          </p:nvPr>
        </p:nvSpPr>
        <p:spPr/>
        <p:txBody>
          <a:bodyPr/>
          <a:lstStyle/>
          <a:p>
            <a:fld id="{8133D936-A5B9-4EAD-BE3B-6A26D907C980}" type="slidenum">
              <a:rPr lang="nl-NL" smtClean="0"/>
              <a:t>26</a:t>
            </a:fld>
            <a:endParaRPr lang="nl-NL"/>
          </a:p>
        </p:txBody>
      </p:sp>
    </p:spTree>
    <p:extLst>
      <p:ext uri="{BB962C8B-B14F-4D97-AF65-F5344CB8AC3E}">
        <p14:creationId xmlns:p14="http://schemas.microsoft.com/office/powerpoint/2010/main" val="3908652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2"/>
                </a:solidFill>
              </a:rPr>
              <a:t>Teksten bewerken en tekstselectie</a:t>
            </a:r>
          </a:p>
        </p:txBody>
      </p:sp>
      <p:sp>
        <p:nvSpPr>
          <p:cNvPr id="3" name="Tijdelijke aanduiding voor inhoud 2"/>
          <p:cNvSpPr>
            <a:spLocks noGrp="1"/>
          </p:cNvSpPr>
          <p:nvPr>
            <p:ph idx="1"/>
          </p:nvPr>
        </p:nvSpPr>
        <p:spPr/>
        <p:txBody>
          <a:bodyPr>
            <a:normAutofit/>
          </a:bodyPr>
          <a:lstStyle/>
          <a:p>
            <a:pPr>
              <a:lnSpc>
                <a:spcPct val="150000"/>
              </a:lnSpc>
            </a:pPr>
            <a:r>
              <a:rPr lang="nl-NL" sz="2400" dirty="0"/>
              <a:t>Structuur</a:t>
            </a:r>
          </a:p>
          <a:p>
            <a:pPr>
              <a:lnSpc>
                <a:spcPct val="150000"/>
              </a:lnSpc>
            </a:pPr>
            <a:r>
              <a:rPr lang="nl-NL" sz="2400" dirty="0"/>
              <a:t>Lengte</a:t>
            </a:r>
          </a:p>
          <a:p>
            <a:pPr>
              <a:lnSpc>
                <a:spcPct val="150000"/>
              </a:lnSpc>
            </a:pPr>
            <a:r>
              <a:rPr lang="nl-NL" sz="2400" dirty="0"/>
              <a:t>Moeilijkheidsgraad woorden</a:t>
            </a:r>
          </a:p>
        </p:txBody>
      </p:sp>
      <p:sp>
        <p:nvSpPr>
          <p:cNvPr id="5" name="Tijdelijke aanduiding voor dianummer 4"/>
          <p:cNvSpPr>
            <a:spLocks noGrp="1"/>
          </p:cNvSpPr>
          <p:nvPr>
            <p:ph type="sldNum" sz="quarter" idx="12"/>
          </p:nvPr>
        </p:nvSpPr>
        <p:spPr/>
        <p:txBody>
          <a:bodyPr/>
          <a:lstStyle/>
          <a:p>
            <a:fld id="{8133D936-A5B9-4EAD-BE3B-6A26D907C980}" type="slidenum">
              <a:rPr lang="nl-NL" smtClean="0"/>
              <a:t>27</a:t>
            </a:fld>
            <a:endParaRPr lang="nl-NL"/>
          </a:p>
        </p:txBody>
      </p:sp>
    </p:spTree>
    <p:extLst>
      <p:ext uri="{BB962C8B-B14F-4D97-AF65-F5344CB8AC3E}">
        <p14:creationId xmlns:p14="http://schemas.microsoft.com/office/powerpoint/2010/main" val="118492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2"/>
                </a:solidFill>
              </a:rPr>
              <a:t>Voorkennis activeren</a:t>
            </a:r>
          </a:p>
        </p:txBody>
      </p:sp>
      <p:sp>
        <p:nvSpPr>
          <p:cNvPr id="3" name="Tijdelijke aanduiding voor inhoud 2"/>
          <p:cNvSpPr>
            <a:spLocks noGrp="1"/>
          </p:cNvSpPr>
          <p:nvPr>
            <p:ph idx="1"/>
          </p:nvPr>
        </p:nvSpPr>
        <p:spPr/>
        <p:txBody>
          <a:bodyPr/>
          <a:lstStyle/>
          <a:p>
            <a:pPr>
              <a:lnSpc>
                <a:spcPct val="150000"/>
              </a:lnSpc>
            </a:pPr>
            <a:r>
              <a:rPr lang="nl-NL" sz="2400" dirty="0"/>
              <a:t>In gesprek </a:t>
            </a:r>
          </a:p>
          <a:p>
            <a:pPr marL="685800" lvl="2">
              <a:lnSpc>
                <a:spcPct val="150000"/>
              </a:lnSpc>
              <a:spcBef>
                <a:spcPts val="1000"/>
              </a:spcBef>
            </a:pPr>
            <a:r>
              <a:rPr lang="nl-NL" sz="2400" dirty="0"/>
              <a:t>Wat weet je al?</a:t>
            </a:r>
          </a:p>
          <a:p>
            <a:pPr marL="685800" lvl="2">
              <a:lnSpc>
                <a:spcPct val="150000"/>
              </a:lnSpc>
              <a:spcBef>
                <a:spcPts val="1000"/>
              </a:spcBef>
            </a:pPr>
            <a:r>
              <a:rPr lang="nl-NL" sz="2400" dirty="0"/>
              <a:t>Wat vind je van…?</a:t>
            </a:r>
          </a:p>
          <a:p>
            <a:pPr marL="228600" lvl="1">
              <a:lnSpc>
                <a:spcPct val="150000"/>
              </a:lnSpc>
              <a:spcBef>
                <a:spcPts val="1000"/>
              </a:spcBef>
            </a:pPr>
            <a:endParaRPr lang="nl-NL" dirty="0"/>
          </a:p>
          <a:p>
            <a:pPr>
              <a:lnSpc>
                <a:spcPct val="150000"/>
              </a:lnSpc>
            </a:pPr>
            <a:r>
              <a:rPr lang="nl-NL" sz="2400" dirty="0"/>
              <a:t>(Beeld)materiaal</a:t>
            </a:r>
          </a:p>
          <a:p>
            <a:endParaRPr lang="nl-NL" dirty="0"/>
          </a:p>
        </p:txBody>
      </p:sp>
      <p:sp>
        <p:nvSpPr>
          <p:cNvPr id="5" name="Tijdelijke aanduiding voor dianummer 4"/>
          <p:cNvSpPr>
            <a:spLocks noGrp="1"/>
          </p:cNvSpPr>
          <p:nvPr>
            <p:ph type="sldNum" sz="quarter" idx="12"/>
          </p:nvPr>
        </p:nvSpPr>
        <p:spPr/>
        <p:txBody>
          <a:bodyPr/>
          <a:lstStyle/>
          <a:p>
            <a:fld id="{8133D936-A5B9-4EAD-BE3B-6A26D907C980}" type="slidenum">
              <a:rPr lang="nl-NL" smtClean="0"/>
              <a:t>28</a:t>
            </a:fld>
            <a:endParaRPr lang="nl-NL"/>
          </a:p>
        </p:txBody>
      </p:sp>
    </p:spTree>
    <p:extLst>
      <p:ext uri="{BB962C8B-B14F-4D97-AF65-F5344CB8AC3E}">
        <p14:creationId xmlns:p14="http://schemas.microsoft.com/office/powerpoint/2010/main" val="40350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bwMode="auto">
          <a:noFill/>
        </p:spPr>
        <p:txBody>
          <a:bodyPr wrap="square" numCol="1" anchorCtr="0" compatLnSpc="1">
            <a:prstTxWarp prst="textNoShape">
              <a:avLst/>
            </a:prstTxWarp>
          </a:bodyPr>
          <a:lstStyle/>
          <a:p>
            <a:r>
              <a:rPr lang="nl-NL" dirty="0">
                <a:solidFill>
                  <a:schemeClr val="tx2"/>
                </a:solidFill>
              </a:rPr>
              <a:t>Modeling</a:t>
            </a:r>
          </a:p>
        </p:txBody>
      </p:sp>
      <p:sp>
        <p:nvSpPr>
          <p:cNvPr id="110595" name="Rectangle 3"/>
          <p:cNvSpPr>
            <a:spLocks noGrp="1"/>
          </p:cNvSpPr>
          <p:nvPr>
            <p:ph type="body" idx="1"/>
          </p:nvPr>
        </p:nvSpPr>
        <p:spPr/>
        <p:txBody>
          <a:bodyPr>
            <a:normAutofit/>
          </a:bodyPr>
          <a:lstStyle/>
          <a:p>
            <a:pPr marL="952500" indent="-457200">
              <a:lnSpc>
                <a:spcPct val="150000"/>
              </a:lnSpc>
              <a:buFont typeface="+mj-lt"/>
              <a:buAutoNum type="arabicPeriod"/>
            </a:pPr>
            <a:r>
              <a:rPr lang="nl-NL" sz="2400" dirty="0"/>
              <a:t>Ik lees…</a:t>
            </a:r>
          </a:p>
          <a:p>
            <a:pPr marL="952500" indent="-457200">
              <a:lnSpc>
                <a:spcPct val="150000"/>
              </a:lnSpc>
              <a:buFont typeface="+mj-lt"/>
              <a:buAutoNum type="arabicPeriod"/>
            </a:pPr>
            <a:r>
              <a:rPr lang="nl-NL" sz="2400" dirty="0"/>
              <a:t>Ik zie…</a:t>
            </a:r>
          </a:p>
          <a:p>
            <a:pPr marL="952500" indent="-457200">
              <a:lnSpc>
                <a:spcPct val="150000"/>
              </a:lnSpc>
              <a:buFont typeface="+mj-lt"/>
              <a:buAutoNum type="arabicPeriod"/>
            </a:pPr>
            <a:r>
              <a:rPr lang="nl-NL" sz="2400" dirty="0"/>
              <a:t>Ik weet…</a:t>
            </a:r>
          </a:p>
          <a:p>
            <a:pPr marL="952500" indent="-457200">
              <a:lnSpc>
                <a:spcPct val="150000"/>
              </a:lnSpc>
              <a:buFont typeface="+mj-lt"/>
              <a:buAutoNum type="arabicPeriod"/>
            </a:pPr>
            <a:r>
              <a:rPr lang="nl-NL" sz="2400" dirty="0"/>
              <a:t>Ik denk…</a:t>
            </a:r>
          </a:p>
          <a:p>
            <a:pPr marL="952500" lvl="1" indent="0">
              <a:lnSpc>
                <a:spcPct val="150000"/>
              </a:lnSpc>
              <a:buNone/>
            </a:pPr>
            <a:r>
              <a:rPr lang="nl-NL" sz="2000" dirty="0"/>
              <a:t>	</a:t>
            </a:r>
            <a:r>
              <a:rPr lang="nl-NL" dirty="0"/>
              <a:t>Pas bij stap 4 de interpretatie geven</a:t>
            </a:r>
          </a:p>
        </p:txBody>
      </p:sp>
      <p:sp>
        <p:nvSpPr>
          <p:cNvPr id="2" name="Tijdelijke aanduiding voor dianummer 1"/>
          <p:cNvSpPr>
            <a:spLocks noGrp="1"/>
          </p:cNvSpPr>
          <p:nvPr>
            <p:ph type="sldNum" sz="quarter" idx="12"/>
          </p:nvPr>
        </p:nvSpPr>
        <p:spPr/>
        <p:txBody>
          <a:bodyPr/>
          <a:lstStyle/>
          <a:p>
            <a:fld id="{8133D936-A5B9-4EAD-BE3B-6A26D907C980}" type="slidenum">
              <a:rPr lang="nl-NL" smtClean="0"/>
              <a:t>29</a:t>
            </a:fld>
            <a:endParaRPr lang="nl-NL"/>
          </a:p>
        </p:txBody>
      </p:sp>
    </p:spTree>
    <p:extLst>
      <p:ext uri="{BB962C8B-B14F-4D97-AF65-F5344CB8AC3E}">
        <p14:creationId xmlns:p14="http://schemas.microsoft.com/office/powerpoint/2010/main" val="84252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37056" y="2069841"/>
            <a:ext cx="8255000" cy="795973"/>
          </a:xfrm>
        </p:spPr>
        <p:txBody>
          <a:bodyPr>
            <a:noAutofit/>
          </a:bodyPr>
          <a:lstStyle/>
          <a:p>
            <a:r>
              <a:rPr lang="en-US" sz="5200" b="1" dirty="0">
                <a:solidFill>
                  <a:schemeClr val="tx2"/>
                </a:solidFill>
              </a:rPr>
              <a:t>1. Leesleerprofielen</a:t>
            </a:r>
            <a:endParaRPr lang="nl-NL" sz="5200" b="1"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39065">
            <a:off x="414511" y="432910"/>
            <a:ext cx="1349408" cy="1074620"/>
          </a:xfrm>
          <a:prstGeom prst="rect">
            <a:avLst/>
          </a:prstGeom>
        </p:spPr>
      </p:pic>
      <p:sp>
        <p:nvSpPr>
          <p:cNvPr id="4" name="Tijdelijke aanduiding voor dianummer 3"/>
          <p:cNvSpPr>
            <a:spLocks noGrp="1"/>
          </p:cNvSpPr>
          <p:nvPr>
            <p:ph type="sldNum" sz="quarter" idx="12"/>
          </p:nvPr>
        </p:nvSpPr>
        <p:spPr/>
        <p:txBody>
          <a:bodyPr/>
          <a:lstStyle/>
          <a:p>
            <a:fld id="{8133D936-A5B9-4EAD-BE3B-6A26D907C980}" type="slidenum">
              <a:rPr lang="nl-NL" smtClean="0"/>
              <a:t>3</a:t>
            </a:fld>
            <a:endParaRPr lang="nl-NL"/>
          </a:p>
        </p:txBody>
      </p:sp>
    </p:spTree>
    <p:extLst>
      <p:ext uri="{BB962C8B-B14F-4D97-AF65-F5344CB8AC3E}">
        <p14:creationId xmlns:p14="http://schemas.microsoft.com/office/powerpoint/2010/main" val="318161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bwMode="auto">
          <a:noFill/>
        </p:spPr>
        <p:txBody>
          <a:bodyPr wrap="square" numCol="1" anchorCtr="0" compatLnSpc="1">
            <a:prstTxWarp prst="textNoShape">
              <a:avLst/>
            </a:prstTxWarp>
            <a:normAutofit/>
          </a:bodyPr>
          <a:lstStyle/>
          <a:p>
            <a:r>
              <a:rPr lang="nl-NL" dirty="0">
                <a:solidFill>
                  <a:schemeClr val="tx2"/>
                </a:solidFill>
              </a:rPr>
              <a:t>Gebruik van schema’s</a:t>
            </a:r>
          </a:p>
        </p:txBody>
      </p:sp>
      <p:pic>
        <p:nvPicPr>
          <p:cNvPr id="111620" name="Picture 2"/>
          <p:cNvPicPr>
            <a:picLocks noGrp="1" noChangeAspect="1" noChangeArrowheads="1"/>
          </p:cNvPicPr>
          <p:nvPr>
            <p:ph type="body" idx="1"/>
          </p:nvPr>
        </p:nvPicPr>
        <p:blipFill>
          <a:blip r:embed="rId3"/>
          <a:srcRect/>
          <a:stretch>
            <a:fillRect/>
          </a:stretch>
        </p:blipFill>
        <p:spPr>
          <a:xfrm>
            <a:off x="6623825" y="1439746"/>
            <a:ext cx="5252911" cy="3457537"/>
          </a:xfrm>
          <a:noFill/>
          <a:ln/>
        </p:spPr>
      </p:pic>
      <p:pic>
        <p:nvPicPr>
          <p:cNvPr id="4" name="Picture 3"/>
          <p:cNvPicPr>
            <a:picLocks noChangeAspect="1" noChangeArrowheads="1"/>
          </p:cNvPicPr>
          <p:nvPr/>
        </p:nvPicPr>
        <p:blipFill>
          <a:blip r:embed="rId4"/>
          <a:srcRect/>
          <a:stretch>
            <a:fillRect/>
          </a:stretch>
        </p:blipFill>
        <p:spPr>
          <a:xfrm>
            <a:off x="634725" y="1510178"/>
            <a:ext cx="5461275" cy="3387105"/>
          </a:xfrm>
          <a:prstGeom prst="rect">
            <a:avLst/>
          </a:prstGeom>
        </p:spPr>
      </p:pic>
      <p:sp>
        <p:nvSpPr>
          <p:cNvPr id="2" name="Tijdelijke aanduiding voor dianummer 1"/>
          <p:cNvSpPr>
            <a:spLocks noGrp="1"/>
          </p:cNvSpPr>
          <p:nvPr>
            <p:ph type="sldNum" sz="quarter" idx="12"/>
          </p:nvPr>
        </p:nvSpPr>
        <p:spPr/>
        <p:txBody>
          <a:bodyPr/>
          <a:lstStyle/>
          <a:p>
            <a:fld id="{8133D936-A5B9-4EAD-BE3B-6A26D907C980}" type="slidenum">
              <a:rPr lang="nl-NL" smtClean="0"/>
              <a:t>30</a:t>
            </a:fld>
            <a:endParaRPr lang="nl-NL"/>
          </a:p>
        </p:txBody>
      </p:sp>
    </p:spTree>
    <p:extLst>
      <p:ext uri="{BB962C8B-B14F-4D97-AF65-F5344CB8AC3E}">
        <p14:creationId xmlns:p14="http://schemas.microsoft.com/office/powerpoint/2010/main" val="654065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699" y="2409825"/>
            <a:ext cx="11642803" cy="795973"/>
          </a:xfrm>
        </p:spPr>
        <p:txBody>
          <a:bodyPr>
            <a:noAutofit/>
          </a:bodyPr>
          <a:lstStyle/>
          <a:p>
            <a:pPr algn="ctr"/>
            <a:r>
              <a:rPr lang="en-US" sz="4400" b="1" dirty="0">
                <a:solidFill>
                  <a:schemeClr val="tx2"/>
                </a:solidFill>
              </a:rPr>
              <a:t>3.  </a:t>
            </a:r>
            <a:r>
              <a:rPr lang="nl-NL" sz="4400" b="1" dirty="0">
                <a:solidFill>
                  <a:schemeClr val="tx2"/>
                </a:solidFill>
              </a:rPr>
              <a:t>Achtergrond: </a:t>
            </a:r>
            <a:br>
              <a:rPr lang="nl-NL" sz="4400" b="1" dirty="0">
                <a:solidFill>
                  <a:schemeClr val="tx2"/>
                </a:solidFill>
              </a:rPr>
            </a:br>
            <a:r>
              <a:rPr lang="nl-NL" sz="4400" b="1" dirty="0">
                <a:solidFill>
                  <a:schemeClr val="tx2"/>
                </a:solidFill>
              </a:rPr>
              <a:t>dynamisch toetsen van begrijpend lezen</a:t>
            </a:r>
            <a:endParaRPr lang="nl-NL" sz="4400" b="1"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39065">
            <a:off x="414511" y="432910"/>
            <a:ext cx="1349408" cy="1074620"/>
          </a:xfrm>
          <a:prstGeom prst="rect">
            <a:avLst/>
          </a:prstGeom>
        </p:spPr>
      </p:pic>
      <p:sp>
        <p:nvSpPr>
          <p:cNvPr id="3" name="Tijdelijke aanduiding voor dianummer 2"/>
          <p:cNvSpPr>
            <a:spLocks noGrp="1"/>
          </p:cNvSpPr>
          <p:nvPr>
            <p:ph type="sldNum" sz="quarter" idx="12"/>
          </p:nvPr>
        </p:nvSpPr>
        <p:spPr/>
        <p:txBody>
          <a:bodyPr/>
          <a:lstStyle/>
          <a:p>
            <a:fld id="{8133D936-A5B9-4EAD-BE3B-6A26D907C980}" type="slidenum">
              <a:rPr lang="nl-NL" smtClean="0"/>
              <a:t>31</a:t>
            </a:fld>
            <a:endParaRPr lang="nl-NL"/>
          </a:p>
        </p:txBody>
      </p:sp>
    </p:spTree>
    <p:extLst>
      <p:ext uri="{BB962C8B-B14F-4D97-AF65-F5344CB8AC3E}">
        <p14:creationId xmlns:p14="http://schemas.microsoft.com/office/powerpoint/2010/main" val="3935157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37299" y="627030"/>
            <a:ext cx="5304573" cy="4525963"/>
          </a:xfrm>
        </p:spPr>
        <p:txBody>
          <a:bodyPr>
            <a:normAutofit/>
          </a:bodyPr>
          <a:lstStyle/>
          <a:p>
            <a:pPr marL="0" indent="0">
              <a:buNone/>
            </a:pPr>
            <a:r>
              <a:rPr lang="nl-NL" sz="2400" b="1" dirty="0">
                <a:solidFill>
                  <a:schemeClr val="tx2"/>
                </a:solidFill>
              </a:rPr>
              <a:t>Huidige toetsen</a:t>
            </a:r>
            <a:r>
              <a:rPr lang="nl-NL" sz="2400" dirty="0"/>
              <a:t>	</a:t>
            </a:r>
          </a:p>
          <a:p>
            <a:pPr marL="0" indent="0">
              <a:buNone/>
            </a:pPr>
            <a:r>
              <a:rPr lang="nl-NL" sz="2400" dirty="0"/>
              <a:t>Black Box: </a:t>
            </a:r>
          </a:p>
          <a:p>
            <a:r>
              <a:rPr lang="nl-NL" sz="2400" dirty="0"/>
              <a:t>geen zicht op deelvaardigheden</a:t>
            </a:r>
            <a:br>
              <a:rPr lang="nl-NL" sz="2400" dirty="0"/>
            </a:br>
            <a:endParaRPr lang="nl-NL" sz="2400" dirty="0"/>
          </a:p>
          <a:p>
            <a:pPr marL="0" indent="0">
              <a:buNone/>
            </a:pPr>
            <a:endParaRPr lang="nl-NL" sz="2400" dirty="0"/>
          </a:p>
          <a:p>
            <a:pPr marL="0" indent="0">
              <a:buNone/>
            </a:pPr>
            <a:r>
              <a:rPr lang="nl-NL" sz="2400" b="1" dirty="0">
                <a:solidFill>
                  <a:schemeClr val="tx2"/>
                </a:solidFill>
              </a:rPr>
              <a:t>Dynamische toets</a:t>
            </a:r>
          </a:p>
          <a:p>
            <a:r>
              <a:rPr lang="nl-NL" sz="2400" dirty="0"/>
              <a:t>deelvaardigheden</a:t>
            </a:r>
          </a:p>
          <a:p>
            <a:r>
              <a:rPr lang="nl-NL" sz="2400" dirty="0"/>
              <a:t>leesleerprofielen</a:t>
            </a:r>
          </a:p>
          <a:p>
            <a:r>
              <a:rPr lang="nl-NL" sz="2400" dirty="0"/>
              <a:t>onderwijspraktijk</a:t>
            </a:r>
          </a:p>
          <a:p>
            <a:pPr marL="0" indent="0">
              <a:buNone/>
            </a:pPr>
            <a:endParaRPr lang="nl-NL" sz="2400" dirty="0"/>
          </a:p>
          <a:p>
            <a:pPr marL="0" indent="0">
              <a:buNone/>
            </a:pPr>
            <a:endParaRPr lang="nl-NL" sz="2400"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74228">
            <a:off x="10119426" y="2870624"/>
            <a:ext cx="1122547" cy="1282911"/>
          </a:xfrm>
          <a:prstGeom prst="rect">
            <a:avLst/>
          </a:prstGeom>
        </p:spPr>
      </p:pic>
      <p:sp>
        <p:nvSpPr>
          <p:cNvPr id="8" name="Tekstvak 7"/>
          <p:cNvSpPr txBox="1"/>
          <p:nvPr/>
        </p:nvSpPr>
        <p:spPr>
          <a:xfrm>
            <a:off x="711136" y="1814562"/>
            <a:ext cx="4251157" cy="1077218"/>
          </a:xfrm>
          <a:prstGeom prst="rect">
            <a:avLst/>
          </a:prstGeom>
          <a:noFill/>
        </p:spPr>
        <p:txBody>
          <a:bodyPr wrap="square" rtlCol="0">
            <a:spAutoFit/>
          </a:bodyPr>
          <a:lstStyle/>
          <a:p>
            <a:pPr algn="ctr"/>
            <a:r>
              <a:rPr lang="nl-NL" sz="3200" b="1" dirty="0">
                <a:solidFill>
                  <a:schemeClr val="tx2"/>
                </a:solidFill>
                <a:latin typeface="Gadugi" panose="020B0502040204020203" pitchFamily="34" charset="0"/>
                <a:ea typeface="Gadugi" panose="020B0502040204020203" pitchFamily="34" charset="0"/>
              </a:rPr>
              <a:t>Meten van leesvaardigheid</a:t>
            </a:r>
          </a:p>
        </p:txBody>
      </p:sp>
      <p:cxnSp>
        <p:nvCxnSpPr>
          <p:cNvPr id="10" name="Rechte verbindingslijn 9"/>
          <p:cNvCxnSpPr/>
          <p:nvPr/>
        </p:nvCxnSpPr>
        <p:spPr>
          <a:xfrm flipV="1">
            <a:off x="4861932" y="1221999"/>
            <a:ext cx="946227" cy="762918"/>
          </a:xfrm>
          <a:prstGeom prst="line">
            <a:avLst/>
          </a:prstGeom>
          <a:ln w="4762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4861932" y="2308302"/>
            <a:ext cx="946226" cy="924610"/>
          </a:xfrm>
          <a:prstGeom prst="line">
            <a:avLst/>
          </a:prstGeom>
          <a:ln w="4762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p:cNvSpPr>
            <a:spLocks noGrp="1"/>
          </p:cNvSpPr>
          <p:nvPr>
            <p:ph type="sldNum" sz="quarter" idx="12"/>
          </p:nvPr>
        </p:nvSpPr>
        <p:spPr/>
        <p:txBody>
          <a:bodyPr/>
          <a:lstStyle/>
          <a:p>
            <a:fld id="{8133D936-A5B9-4EAD-BE3B-6A26D907C980}" type="slidenum">
              <a:rPr lang="nl-NL" smtClean="0"/>
              <a:t>32</a:t>
            </a:fld>
            <a:endParaRPr lang="nl-NL"/>
          </a:p>
        </p:txBody>
      </p:sp>
    </p:spTree>
    <p:extLst>
      <p:ext uri="{BB962C8B-B14F-4D97-AF65-F5344CB8AC3E}">
        <p14:creationId xmlns:p14="http://schemas.microsoft.com/office/powerpoint/2010/main" val="2612483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solidFill>
                  <a:schemeClr val="tx2"/>
                </a:solidFill>
              </a:rPr>
              <a:t>Prototype </a:t>
            </a:r>
            <a:r>
              <a:rPr lang="en-US" i="1" dirty="0" err="1">
                <a:solidFill>
                  <a:schemeClr val="tx2"/>
                </a:solidFill>
              </a:rPr>
              <a:t>Dynamische</a:t>
            </a:r>
            <a:r>
              <a:rPr lang="en-US" i="1" dirty="0">
                <a:solidFill>
                  <a:schemeClr val="tx2"/>
                </a:solidFill>
              </a:rPr>
              <a:t> </a:t>
            </a:r>
            <a:r>
              <a:rPr lang="en-US" i="1" dirty="0" err="1">
                <a:solidFill>
                  <a:schemeClr val="tx2"/>
                </a:solidFill>
              </a:rPr>
              <a:t>toets</a:t>
            </a:r>
            <a:endParaRPr lang="nl-NL" i="1" dirty="0">
              <a:solidFill>
                <a:schemeClr val="tx2"/>
              </a:solidFill>
            </a:endParaRPr>
          </a:p>
        </p:txBody>
      </p:sp>
      <p:pic>
        <p:nvPicPr>
          <p:cNvPr id="3" name="Afbeelding 2">
            <a:hlinkClick r:id="rId3"/>
          </p:cNvPr>
          <p:cNvPicPr>
            <a:picLocks noChangeAspect="1"/>
          </p:cNvPicPr>
          <p:nvPr/>
        </p:nvPicPr>
        <p:blipFill>
          <a:blip r:embed="rId4"/>
          <a:stretch>
            <a:fillRect/>
          </a:stretch>
        </p:blipFill>
        <p:spPr>
          <a:xfrm>
            <a:off x="1892287" y="1608201"/>
            <a:ext cx="8978085" cy="5113274"/>
          </a:xfrm>
          <a:prstGeom prst="rect">
            <a:avLst/>
          </a:prstGeom>
        </p:spPr>
      </p:pic>
      <p:sp>
        <p:nvSpPr>
          <p:cNvPr id="5" name="Tijdelijke aanduiding voor dianummer 4"/>
          <p:cNvSpPr>
            <a:spLocks noGrp="1"/>
          </p:cNvSpPr>
          <p:nvPr>
            <p:ph type="sldNum" sz="quarter" idx="12"/>
          </p:nvPr>
        </p:nvSpPr>
        <p:spPr/>
        <p:txBody>
          <a:bodyPr/>
          <a:lstStyle/>
          <a:p>
            <a:fld id="{8133D936-A5B9-4EAD-BE3B-6A26D907C980}" type="slidenum">
              <a:rPr lang="nl-NL" smtClean="0"/>
              <a:t>33</a:t>
            </a:fld>
            <a:endParaRPr lang="nl-NL"/>
          </a:p>
        </p:txBody>
      </p:sp>
    </p:spTree>
    <p:extLst>
      <p:ext uri="{BB962C8B-B14F-4D97-AF65-F5344CB8AC3E}">
        <p14:creationId xmlns:p14="http://schemas.microsoft.com/office/powerpoint/2010/main" val="1888961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2"/>
                </a:solidFill>
              </a:rPr>
              <a:t>Typen vragen</a:t>
            </a:r>
          </a:p>
        </p:txBody>
      </p:sp>
      <p:sp>
        <p:nvSpPr>
          <p:cNvPr id="3" name="Tijdelijke aanduiding voor inhoud 2"/>
          <p:cNvSpPr>
            <a:spLocks noGrp="1"/>
          </p:cNvSpPr>
          <p:nvPr>
            <p:ph idx="1"/>
          </p:nvPr>
        </p:nvSpPr>
        <p:spPr>
          <a:xfrm>
            <a:off x="838200" y="1685924"/>
            <a:ext cx="10947400" cy="4852988"/>
          </a:xfrm>
        </p:spPr>
        <p:txBody>
          <a:bodyPr>
            <a:normAutofit/>
          </a:bodyPr>
          <a:lstStyle/>
          <a:p>
            <a:pPr marL="514350" indent="-514350">
              <a:buFont typeface="+mj-lt"/>
              <a:buAutoNum type="arabicPeriod"/>
            </a:pPr>
            <a:endParaRPr lang="nl-NL" sz="2400" dirty="0"/>
          </a:p>
          <a:p>
            <a:pPr marL="0" indent="0">
              <a:lnSpc>
                <a:spcPct val="150000"/>
              </a:lnSpc>
              <a:buNone/>
            </a:pPr>
            <a:r>
              <a:rPr lang="nl-NL" sz="2400" dirty="0"/>
              <a:t>1. Woordbeeld		technische leesvaardigheid</a:t>
            </a:r>
          </a:p>
          <a:p>
            <a:pPr marL="0" indent="0">
              <a:lnSpc>
                <a:spcPct val="150000"/>
              </a:lnSpc>
              <a:buNone/>
            </a:pPr>
            <a:r>
              <a:rPr lang="nl-NL" sz="2400" dirty="0"/>
              <a:t>2. Woordenschat		betekenis van kernwoorden uit de tekst </a:t>
            </a:r>
          </a:p>
          <a:p>
            <a:pPr marL="0" indent="0">
              <a:lnSpc>
                <a:spcPct val="150000"/>
              </a:lnSpc>
              <a:buNone/>
            </a:pPr>
            <a:r>
              <a:rPr lang="nl-NL" sz="2400" dirty="0"/>
              <a:t>3. Verbanden			verband tussen belangrijke zinnen in de tekst </a:t>
            </a:r>
          </a:p>
          <a:p>
            <a:pPr marL="0" indent="0">
              <a:lnSpc>
                <a:spcPct val="150000"/>
              </a:lnSpc>
              <a:buNone/>
            </a:pPr>
            <a:r>
              <a:rPr lang="nl-NL" sz="2400" dirty="0"/>
              <a:t>4. Tekstbegrip		begrip van centrale boodschap van de tekst  </a:t>
            </a:r>
          </a:p>
          <a:p>
            <a:pPr marL="0" indent="0">
              <a:buNone/>
            </a:pP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07916">
            <a:off x="9868061" y="1475523"/>
            <a:ext cx="1359459" cy="1074620"/>
          </a:xfrm>
          <a:prstGeom prst="rect">
            <a:avLst/>
          </a:prstGeom>
        </p:spPr>
      </p:pic>
      <p:sp>
        <p:nvSpPr>
          <p:cNvPr id="6" name="Tijdelijke aanduiding voor dianummer 5"/>
          <p:cNvSpPr>
            <a:spLocks noGrp="1"/>
          </p:cNvSpPr>
          <p:nvPr>
            <p:ph type="sldNum" sz="quarter" idx="12"/>
          </p:nvPr>
        </p:nvSpPr>
        <p:spPr/>
        <p:txBody>
          <a:bodyPr/>
          <a:lstStyle/>
          <a:p>
            <a:fld id="{8133D936-A5B9-4EAD-BE3B-6A26D907C980}" type="slidenum">
              <a:rPr lang="nl-NL" smtClean="0"/>
              <a:t>34</a:t>
            </a:fld>
            <a:endParaRPr lang="nl-NL"/>
          </a:p>
        </p:txBody>
      </p:sp>
    </p:spTree>
    <p:extLst>
      <p:ext uri="{BB962C8B-B14F-4D97-AF65-F5344CB8AC3E}">
        <p14:creationId xmlns:p14="http://schemas.microsoft.com/office/powerpoint/2010/main" val="1711111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bwMode="auto">
          <a:xfrm>
            <a:off x="1804448" y="2788489"/>
            <a:ext cx="9307901" cy="827843"/>
          </a:xfrm>
        </p:spPr>
        <p:txBody>
          <a:bodyPr wrap="square" numCol="1" anchorCtr="0" compatLnSpc="1">
            <a:prstTxWarp prst="textNoShape">
              <a:avLst/>
            </a:prstTxWarp>
            <a:noAutofit/>
          </a:bodyPr>
          <a:lstStyle/>
          <a:p>
            <a:pPr eaLnBrk="1" hangingPunct="1"/>
            <a:r>
              <a:rPr lang="en-US" sz="4800" cap="none" dirty="0" err="1">
                <a:solidFill>
                  <a:schemeClr val="tx2"/>
                </a:solidFill>
              </a:rPr>
              <a:t>Aan</a:t>
            </a:r>
            <a:r>
              <a:rPr lang="en-US" sz="4800" cap="none" dirty="0">
                <a:solidFill>
                  <a:schemeClr val="tx2"/>
                </a:solidFill>
              </a:rPr>
              <a:t> de slag met </a:t>
            </a:r>
            <a:r>
              <a:rPr lang="en-US" sz="4800" cap="none" dirty="0" err="1">
                <a:solidFill>
                  <a:schemeClr val="tx2"/>
                </a:solidFill>
              </a:rPr>
              <a:t>leesbegrip</a:t>
            </a:r>
            <a:r>
              <a:rPr lang="en-US" sz="4800" cap="none" dirty="0">
                <a:solidFill>
                  <a:schemeClr val="tx2"/>
                </a:solidFill>
              </a:rPr>
              <a:t>!</a:t>
            </a:r>
          </a:p>
        </p:txBody>
      </p:sp>
      <p:sp>
        <p:nvSpPr>
          <p:cNvPr id="14" name="Rechthoek 13"/>
          <p:cNvSpPr/>
          <p:nvPr/>
        </p:nvSpPr>
        <p:spPr>
          <a:xfrm>
            <a:off x="0" y="5032029"/>
            <a:ext cx="12192000" cy="1825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2" descr="Afbeeldingsresultaat voor n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12" y="5237166"/>
            <a:ext cx="1955447" cy="1423178"/>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5161513" y="5052500"/>
            <a:ext cx="1868973" cy="369332"/>
          </a:xfrm>
          <a:prstGeom prst="rect">
            <a:avLst/>
          </a:prstGeom>
          <a:noFill/>
        </p:spPr>
        <p:txBody>
          <a:bodyPr wrap="none" rtlCol="0">
            <a:spAutoFit/>
          </a:bodyPr>
          <a:lstStyle/>
          <a:p>
            <a:r>
              <a:rPr lang="nl-NL" dirty="0">
                <a:latin typeface="Gill Sans MT" panose="020B0502020104020203" pitchFamily="34" charset="0"/>
              </a:rPr>
              <a:t>Ontwikkeld door</a:t>
            </a:r>
          </a:p>
        </p:txBody>
      </p:sp>
      <p:pic>
        <p:nvPicPr>
          <p:cNvPr id="17" name="Afbeelding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485" y="5759265"/>
            <a:ext cx="2258267" cy="608710"/>
          </a:xfrm>
          <a:prstGeom prst="rect">
            <a:avLst/>
          </a:prstGeom>
        </p:spPr>
      </p:pic>
      <p:pic>
        <p:nvPicPr>
          <p:cNvPr id="18" name="Picture 2" descr="Image result for cit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485" t="9706" r="31843" b="4262"/>
          <a:stretch/>
        </p:blipFill>
        <p:spPr bwMode="auto">
          <a:xfrm>
            <a:off x="4847285" y="5694036"/>
            <a:ext cx="829695" cy="8004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kans en kle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8217" y="5633771"/>
            <a:ext cx="1338732" cy="8567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s://www.ru.nl/publish/pages/916844/ru_nl_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7929" y="6063620"/>
            <a:ext cx="2242851" cy="4752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mage result for itta amsterd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8257" y="5887592"/>
            <a:ext cx="1503455" cy="5213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p:cNvPicPr>
            <a:picLocks noChangeAspect="1" noChangeArrowheads="1"/>
          </p:cNvPicPr>
          <p:nvPr/>
        </p:nvPicPr>
        <p:blipFill>
          <a:blip r:embed="rId9"/>
          <a:srcRect l="35001" t="83000" r="43646" b="11833"/>
          <a:stretch>
            <a:fillRect/>
          </a:stretch>
        </p:blipFill>
        <p:spPr bwMode="auto">
          <a:xfrm>
            <a:off x="2389652" y="5720406"/>
            <a:ext cx="1699356" cy="343214"/>
          </a:xfrm>
          <a:prstGeom prst="rect">
            <a:avLst/>
          </a:prstGeom>
          <a:noFill/>
          <a:ln w="9525">
            <a:noFill/>
            <a:miter lim="800000"/>
            <a:headEnd/>
            <a:tailEnd/>
          </a:ln>
        </p:spPr>
      </p:pic>
    </p:spTree>
    <p:extLst>
      <p:ext uri="{BB962C8B-B14F-4D97-AF65-F5344CB8AC3E}">
        <p14:creationId xmlns:p14="http://schemas.microsoft.com/office/powerpoint/2010/main" val="88755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15144" y="1146906"/>
            <a:ext cx="10515600" cy="795973"/>
          </a:xfrm>
        </p:spPr>
        <p:txBody>
          <a:bodyPr/>
          <a:lstStyle/>
          <a:p>
            <a:r>
              <a:rPr lang="nl-NL" dirty="0"/>
              <a:t>5 leesleerprofielen</a:t>
            </a:r>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b="30167"/>
          <a:stretch/>
        </p:blipFill>
        <p:spPr>
          <a:xfrm>
            <a:off x="6174647" y="136651"/>
            <a:ext cx="3135702" cy="4488439"/>
          </a:xfrm>
          <a:prstGeom prst="rect">
            <a:avLst/>
          </a:prstGeom>
        </p:spPr>
      </p:pic>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89511" b="-1"/>
          <a:stretch/>
        </p:blipFill>
        <p:spPr>
          <a:xfrm>
            <a:off x="6174647" y="4575060"/>
            <a:ext cx="3135702" cy="646930"/>
          </a:xfrm>
          <a:prstGeom prst="rect">
            <a:avLst/>
          </a:prstGeom>
        </p:spPr>
      </p:pic>
      <p:sp>
        <p:nvSpPr>
          <p:cNvPr id="2" name="Tijdelijke aanduiding voor dianummer 1"/>
          <p:cNvSpPr>
            <a:spLocks noGrp="1"/>
          </p:cNvSpPr>
          <p:nvPr>
            <p:ph type="sldNum" sz="quarter" idx="12"/>
          </p:nvPr>
        </p:nvSpPr>
        <p:spPr/>
        <p:txBody>
          <a:bodyPr/>
          <a:lstStyle/>
          <a:p>
            <a:fld id="{8133D936-A5B9-4EAD-BE3B-6A26D907C980}" type="slidenum">
              <a:rPr lang="nl-NL" smtClean="0"/>
              <a:t>4</a:t>
            </a:fld>
            <a:endParaRPr lang="nl-NL"/>
          </a:p>
        </p:txBody>
      </p:sp>
    </p:spTree>
    <p:extLst>
      <p:ext uri="{BB962C8B-B14F-4D97-AF65-F5344CB8AC3E}">
        <p14:creationId xmlns:p14="http://schemas.microsoft.com/office/powerpoint/2010/main" val="318927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4C8DD-69EF-C740-BC96-9E1CF355F92E}"/>
              </a:ext>
            </a:extLst>
          </p:cNvPr>
          <p:cNvSpPr>
            <a:spLocks noGrp="1"/>
          </p:cNvSpPr>
          <p:nvPr>
            <p:ph type="title"/>
          </p:nvPr>
        </p:nvSpPr>
        <p:spPr/>
        <p:txBody>
          <a:bodyPr/>
          <a:lstStyle/>
          <a:p>
            <a:r>
              <a:rPr lang="nl-NL" dirty="0">
                <a:solidFill>
                  <a:schemeClr val="tx2"/>
                </a:solidFill>
              </a:rPr>
              <a:t>Profiel 1: Woordbeeld</a:t>
            </a:r>
          </a:p>
        </p:txBody>
      </p:sp>
      <p:pic>
        <p:nvPicPr>
          <p:cNvPr id="4" name="Tijdelijke aanduiding voor inhoud 3">
            <a:extLst>
              <a:ext uri="{FF2B5EF4-FFF2-40B4-BE49-F238E27FC236}">
                <a16:creationId xmlns:a16="http://schemas.microsoft.com/office/drawing/2014/main" id="{C7131D61-ECD0-BA49-9258-78034E60C1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013" b="8199"/>
          <a:stretch/>
        </p:blipFill>
        <p:spPr>
          <a:xfrm>
            <a:off x="2145300" y="1616841"/>
            <a:ext cx="4320000" cy="3403600"/>
          </a:xfrm>
          <a:prstGeom prst="rect">
            <a:avLst/>
          </a:prstGeom>
        </p:spPr>
      </p:pic>
      <p:grpSp>
        <p:nvGrpSpPr>
          <p:cNvPr id="10" name="Groep 9">
            <a:extLst>
              <a:ext uri="{FF2B5EF4-FFF2-40B4-BE49-F238E27FC236}">
                <a16:creationId xmlns:a16="http://schemas.microsoft.com/office/drawing/2014/main" id="{FDF9886D-1101-FB4A-83D4-CA18A8ED9E59}"/>
              </a:ext>
            </a:extLst>
          </p:cNvPr>
          <p:cNvGrpSpPr/>
          <p:nvPr/>
        </p:nvGrpSpPr>
        <p:grpSpPr>
          <a:xfrm>
            <a:off x="935082" y="1697759"/>
            <a:ext cx="1658984" cy="2865007"/>
            <a:chOff x="1201782" y="2455817"/>
            <a:chExt cx="1658984" cy="2865007"/>
          </a:xfrm>
          <a:solidFill>
            <a:srgbClr val="E72483"/>
          </a:solidFill>
        </p:grpSpPr>
        <p:sp>
          <p:nvSpPr>
            <p:cNvPr id="11" name="Rechthoek 10">
              <a:extLst>
                <a:ext uri="{FF2B5EF4-FFF2-40B4-BE49-F238E27FC236}">
                  <a16:creationId xmlns:a16="http://schemas.microsoft.com/office/drawing/2014/main" id="{49CDC906-AFD6-194E-B4AB-BD22D4D80E35}"/>
                </a:ext>
              </a:extLst>
            </p:cNvPr>
            <p:cNvSpPr/>
            <p:nvPr/>
          </p:nvSpPr>
          <p:spPr>
            <a:xfrm>
              <a:off x="1201783" y="245581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Gadugi" panose="020B0502040204020203" pitchFamily="34" charset="0"/>
                  <a:ea typeface="Gadugi" panose="020B0502040204020203" pitchFamily="34" charset="0"/>
                </a:rPr>
                <a:t>Woordbeeld</a:t>
              </a:r>
            </a:p>
          </p:txBody>
        </p:sp>
        <p:sp>
          <p:nvSpPr>
            <p:cNvPr id="12" name="Rechthoek 11">
              <a:extLst>
                <a:ext uri="{FF2B5EF4-FFF2-40B4-BE49-F238E27FC236}">
                  <a16:creationId xmlns:a16="http://schemas.microsoft.com/office/drawing/2014/main" id="{D0F5C956-39D5-1749-BC94-9E75646D671E}"/>
                </a:ext>
              </a:extLst>
            </p:cNvPr>
            <p:cNvSpPr/>
            <p:nvPr/>
          </p:nvSpPr>
          <p:spPr>
            <a:xfrm>
              <a:off x="1201783" y="3220945"/>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Gadugi" panose="020B0502040204020203" pitchFamily="34" charset="0"/>
                  <a:ea typeface="Gadugi" panose="020B0502040204020203" pitchFamily="34" charset="0"/>
                </a:rPr>
                <a:t>Woordenschat</a:t>
              </a:r>
            </a:p>
          </p:txBody>
        </p:sp>
        <p:sp>
          <p:nvSpPr>
            <p:cNvPr id="13" name="Rechthoek 12">
              <a:extLst>
                <a:ext uri="{FF2B5EF4-FFF2-40B4-BE49-F238E27FC236}">
                  <a16:creationId xmlns:a16="http://schemas.microsoft.com/office/drawing/2014/main" id="{0FF7EE19-ABDC-E345-B90A-E4633ED67048}"/>
                </a:ext>
              </a:extLst>
            </p:cNvPr>
            <p:cNvSpPr/>
            <p:nvPr/>
          </p:nvSpPr>
          <p:spPr>
            <a:xfrm>
              <a:off x="1201782" y="3986073"/>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Gadugi" panose="020B0502040204020203" pitchFamily="34" charset="0"/>
                  <a:ea typeface="Gadugi" panose="020B0502040204020203" pitchFamily="34" charset="0"/>
                </a:rPr>
                <a:t>Verbanden</a:t>
              </a:r>
            </a:p>
          </p:txBody>
        </p:sp>
        <p:sp>
          <p:nvSpPr>
            <p:cNvPr id="14" name="Rechthoek 13">
              <a:extLst>
                <a:ext uri="{FF2B5EF4-FFF2-40B4-BE49-F238E27FC236}">
                  <a16:creationId xmlns:a16="http://schemas.microsoft.com/office/drawing/2014/main" id="{8F3E691F-7809-F946-902F-BFB9FD4A9860}"/>
                </a:ext>
              </a:extLst>
            </p:cNvPr>
            <p:cNvSpPr/>
            <p:nvPr/>
          </p:nvSpPr>
          <p:spPr>
            <a:xfrm>
              <a:off x="1201782" y="4785247"/>
              <a:ext cx="1658983" cy="535577"/>
            </a:xfrm>
            <a:prstGeom prst="rect">
              <a:avLst/>
            </a:prstGeom>
            <a:grpFill/>
            <a:ln>
              <a:solidFill>
                <a:srgbClr val="E7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Gadugi" panose="020B0502040204020203" pitchFamily="34" charset="0"/>
                  <a:ea typeface="Gadugi" panose="020B0502040204020203" pitchFamily="34" charset="0"/>
                </a:rPr>
                <a:t>Tekstbegrip</a:t>
              </a:r>
            </a:p>
          </p:txBody>
        </p:sp>
      </p:grpSp>
      <p:pic>
        <p:nvPicPr>
          <p:cNvPr id="18" name="Afbeelding 17"/>
          <p:cNvPicPr>
            <a:picLocks noChangeAspect="1"/>
          </p:cNvPicPr>
          <p:nvPr/>
        </p:nvPicPr>
        <p:blipFill rotWithShape="1">
          <a:blip r:embed="rId4">
            <a:extLst>
              <a:ext uri="{28A0092B-C50C-407E-A947-70E740481C1C}">
                <a14:useLocalDpi xmlns:a14="http://schemas.microsoft.com/office/drawing/2010/main" val="0"/>
              </a:ext>
            </a:extLst>
          </a:blip>
          <a:srcRect b="84135"/>
          <a:stretch/>
        </p:blipFill>
        <p:spPr>
          <a:xfrm>
            <a:off x="8295497" y="425536"/>
            <a:ext cx="2893203" cy="940836"/>
          </a:xfrm>
          <a:prstGeom prst="rect">
            <a:avLst/>
          </a:prstGeom>
        </p:spPr>
      </p:pic>
      <p:pic>
        <p:nvPicPr>
          <p:cNvPr id="19" name="Afbeelding 18"/>
          <p:cNvPicPr>
            <a:picLocks noChangeAspect="1"/>
          </p:cNvPicPr>
          <p:nvPr/>
        </p:nvPicPr>
        <p:blipFill rotWithShape="1">
          <a:blip r:embed="rId4">
            <a:extLst>
              <a:ext uri="{28A0092B-C50C-407E-A947-70E740481C1C}">
                <a14:useLocalDpi xmlns:a14="http://schemas.microsoft.com/office/drawing/2010/main" val="0"/>
              </a:ext>
            </a:extLst>
          </a:blip>
          <a:srcRect t="68200"/>
          <a:stretch/>
        </p:blipFill>
        <p:spPr>
          <a:xfrm>
            <a:off x="8295497" y="1366372"/>
            <a:ext cx="2893203" cy="3723286"/>
          </a:xfrm>
          <a:prstGeom prst="rect">
            <a:avLst/>
          </a:prstGeom>
        </p:spPr>
      </p:pic>
      <p:pic>
        <p:nvPicPr>
          <p:cNvPr id="21" name="Afbeelding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73292" y="3357986"/>
            <a:ext cx="731108" cy="1758361"/>
          </a:xfrm>
          <a:prstGeom prst="rect">
            <a:avLst/>
          </a:prstGeom>
        </p:spPr>
      </p:pic>
      <p:sp>
        <p:nvSpPr>
          <p:cNvPr id="3" name="Tijdelijke aanduiding voor dianummer 2"/>
          <p:cNvSpPr>
            <a:spLocks noGrp="1"/>
          </p:cNvSpPr>
          <p:nvPr>
            <p:ph type="sldNum" sz="quarter" idx="12"/>
          </p:nvPr>
        </p:nvSpPr>
        <p:spPr/>
        <p:txBody>
          <a:bodyPr/>
          <a:lstStyle/>
          <a:p>
            <a:fld id="{8133D936-A5B9-4EAD-BE3B-6A26D907C980}" type="slidenum">
              <a:rPr lang="nl-NL" smtClean="0"/>
              <a:t>5</a:t>
            </a:fld>
            <a:endParaRPr lang="nl-NL"/>
          </a:p>
        </p:txBody>
      </p:sp>
    </p:spTree>
    <p:extLst>
      <p:ext uri="{BB962C8B-B14F-4D97-AF65-F5344CB8AC3E}">
        <p14:creationId xmlns:p14="http://schemas.microsoft.com/office/powerpoint/2010/main" val="218036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p:nvPr>
        </p:nvSpPr>
        <p:spPr bwMode="auto"/>
        <p:txBody>
          <a:bodyPr wrap="square" numCol="1" anchorCtr="0" compatLnSpc="1">
            <a:prstTxWarp prst="textNoShape">
              <a:avLst/>
            </a:prstTxWarp>
            <a:normAutofit/>
          </a:bodyPr>
          <a:lstStyle/>
          <a:p>
            <a:r>
              <a:rPr lang="nl-NL" dirty="0">
                <a:solidFill>
                  <a:schemeClr val="tx2"/>
                </a:solidFill>
              </a:rPr>
              <a:t>Effectieve begeleiding bij leesproblemen</a:t>
            </a:r>
          </a:p>
        </p:txBody>
      </p:sp>
      <p:sp>
        <p:nvSpPr>
          <p:cNvPr id="81922" name="Rectangle 3"/>
          <p:cNvSpPr>
            <a:spLocks noGrp="1"/>
          </p:cNvSpPr>
          <p:nvPr>
            <p:ph type="body" idx="1"/>
          </p:nvPr>
        </p:nvSpPr>
        <p:spPr>
          <a:xfrm>
            <a:off x="838200" y="1805837"/>
            <a:ext cx="10515600" cy="4852988"/>
          </a:xfrm>
        </p:spPr>
        <p:txBody>
          <a:bodyPr>
            <a:normAutofit/>
          </a:bodyPr>
          <a:lstStyle/>
          <a:p>
            <a:pPr>
              <a:lnSpc>
                <a:spcPct val="150000"/>
              </a:lnSpc>
            </a:pPr>
            <a:r>
              <a:rPr lang="nl-NL" sz="2400" dirty="0"/>
              <a:t>Aandacht voor woordstructuur</a:t>
            </a:r>
          </a:p>
          <a:p>
            <a:pPr>
              <a:lnSpc>
                <a:spcPct val="150000"/>
              </a:lnSpc>
            </a:pPr>
            <a:r>
              <a:rPr lang="nl-NL" sz="2400" dirty="0"/>
              <a:t>(Begeleid) hardop lezen met feedback</a:t>
            </a:r>
          </a:p>
          <a:p>
            <a:pPr>
              <a:lnSpc>
                <a:spcPct val="150000"/>
              </a:lnSpc>
            </a:pPr>
            <a:r>
              <a:rPr lang="nl-NL" sz="2400" dirty="0"/>
              <a:t>Herhaald lezen (eerst goed dan snel)</a:t>
            </a:r>
          </a:p>
          <a:p>
            <a:pPr>
              <a:lnSpc>
                <a:spcPct val="150000"/>
              </a:lnSpc>
              <a:buFont typeface="Arial" charset="0"/>
              <a:buNone/>
            </a:pPr>
            <a:endParaRPr lang="nl-NL" sz="2400" dirty="0"/>
          </a:p>
        </p:txBody>
      </p:sp>
      <p:sp>
        <p:nvSpPr>
          <p:cNvPr id="2" name="Tijdelijke aanduiding voor dianummer 1"/>
          <p:cNvSpPr>
            <a:spLocks noGrp="1"/>
          </p:cNvSpPr>
          <p:nvPr>
            <p:ph type="sldNum" sz="quarter" idx="12"/>
          </p:nvPr>
        </p:nvSpPr>
        <p:spPr/>
        <p:txBody>
          <a:bodyPr/>
          <a:lstStyle/>
          <a:p>
            <a:fld id="{8133D936-A5B9-4EAD-BE3B-6A26D907C980}" type="slidenum">
              <a:rPr lang="nl-NL" smtClean="0"/>
              <a:t>6</a:t>
            </a:fld>
            <a:endParaRPr lang="nl-NL"/>
          </a:p>
        </p:txBody>
      </p:sp>
    </p:spTree>
    <p:extLst>
      <p:ext uri="{BB962C8B-B14F-4D97-AF65-F5344CB8AC3E}">
        <p14:creationId xmlns:p14="http://schemas.microsoft.com/office/powerpoint/2010/main" val="305986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b="1" dirty="0">
                <a:ea typeface="MS PGothic" pitchFamily="34" charset="-128"/>
              </a:rPr>
              <a:t> </a:t>
            </a:r>
            <a:r>
              <a:rPr lang="nl-NL" altLang="nl-NL" dirty="0">
                <a:solidFill>
                  <a:schemeClr val="tx2"/>
                </a:solidFill>
                <a:ea typeface="MS PGothic" pitchFamily="34" charset="-128"/>
              </a:rPr>
              <a:t>Aandacht voor woordstructuur</a:t>
            </a:r>
            <a:endParaRPr lang="nl-NL" dirty="0"/>
          </a:p>
        </p:txBody>
      </p:sp>
      <p:sp>
        <p:nvSpPr>
          <p:cNvPr id="3" name="Tijdelijke aanduiding voor inhoud 2"/>
          <p:cNvSpPr>
            <a:spLocks noGrp="1"/>
          </p:cNvSpPr>
          <p:nvPr>
            <p:ph idx="1"/>
          </p:nvPr>
        </p:nvSpPr>
        <p:spPr>
          <a:xfrm>
            <a:off x="469900" y="1894737"/>
            <a:ext cx="11074400" cy="4852988"/>
          </a:xfrm>
        </p:spPr>
        <p:txBody>
          <a:bodyPr>
            <a:normAutofit/>
          </a:bodyPr>
          <a:lstStyle/>
          <a:p>
            <a:pPr lvl="1" eaLnBrk="0" hangingPunct="0">
              <a:lnSpc>
                <a:spcPct val="150000"/>
              </a:lnSpc>
              <a:spcBef>
                <a:spcPct val="20000"/>
              </a:spcBef>
            </a:pPr>
            <a:r>
              <a:rPr lang="nl-NL" dirty="0"/>
              <a:t>Preteaching</a:t>
            </a:r>
          </a:p>
          <a:p>
            <a:pPr lvl="1" eaLnBrk="0" hangingPunct="0">
              <a:lnSpc>
                <a:spcPct val="150000"/>
              </a:lnSpc>
              <a:spcBef>
                <a:spcPct val="20000"/>
              </a:spcBef>
            </a:pPr>
            <a:r>
              <a:rPr lang="nl-NL" dirty="0"/>
              <a:t>Verbinden met spelling- en leesles</a:t>
            </a:r>
          </a:p>
          <a:p>
            <a:pPr>
              <a:lnSpc>
                <a:spcPct val="150000"/>
              </a:lnSpc>
            </a:pPr>
            <a:endParaRPr lang="nl-NL" sz="2400" dirty="0"/>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7</a:t>
            </a:fld>
            <a:endParaRPr lang="nl-NL"/>
          </a:p>
        </p:txBody>
      </p:sp>
    </p:spTree>
    <p:extLst>
      <p:ext uri="{BB962C8B-B14F-4D97-AF65-F5344CB8AC3E}">
        <p14:creationId xmlns:p14="http://schemas.microsoft.com/office/powerpoint/2010/main" val="88304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dirty="0">
                <a:solidFill>
                  <a:schemeClr val="tx2"/>
                </a:solidFill>
                <a:ea typeface="MS PGothic" pitchFamily="34" charset="-128"/>
              </a:rPr>
              <a:t>Begeleid hardop lezen: feedback</a:t>
            </a:r>
            <a:endParaRPr lang="nl-NL" dirty="0"/>
          </a:p>
        </p:txBody>
      </p:sp>
      <p:sp>
        <p:nvSpPr>
          <p:cNvPr id="3" name="Tijdelijke aanduiding voor inhoud 2"/>
          <p:cNvSpPr>
            <a:spLocks noGrp="1"/>
          </p:cNvSpPr>
          <p:nvPr>
            <p:ph idx="1"/>
          </p:nvPr>
        </p:nvSpPr>
        <p:spPr>
          <a:xfrm>
            <a:off x="838200" y="1642946"/>
            <a:ext cx="10515600" cy="4852988"/>
          </a:xfrm>
        </p:spPr>
        <p:txBody>
          <a:bodyPr>
            <a:normAutofit/>
          </a:bodyPr>
          <a:lstStyle/>
          <a:p>
            <a:pPr eaLnBrk="0" hangingPunct="0">
              <a:lnSpc>
                <a:spcPct val="150000"/>
              </a:lnSpc>
              <a:spcBef>
                <a:spcPct val="20000"/>
              </a:spcBef>
            </a:pPr>
            <a:r>
              <a:rPr lang="nl-NL" sz="2400" dirty="0"/>
              <a:t>Directe feedback</a:t>
            </a:r>
          </a:p>
          <a:p>
            <a:pPr eaLnBrk="0" hangingPunct="0">
              <a:lnSpc>
                <a:spcPct val="150000"/>
              </a:lnSpc>
              <a:spcBef>
                <a:spcPct val="20000"/>
              </a:spcBef>
            </a:pPr>
            <a:r>
              <a:rPr lang="nl-NL" sz="2400" dirty="0"/>
              <a:t>Hele woord correct voorzeggen</a:t>
            </a:r>
          </a:p>
          <a:p>
            <a:pPr eaLnBrk="0" hangingPunct="0">
              <a:lnSpc>
                <a:spcPct val="150000"/>
              </a:lnSpc>
              <a:spcBef>
                <a:spcPct val="20000"/>
              </a:spcBef>
            </a:pPr>
            <a:r>
              <a:rPr lang="nl-NL" sz="2400" dirty="0"/>
              <a:t>Feedback op klank- / woordstructuur</a:t>
            </a:r>
          </a:p>
          <a:p>
            <a:pPr eaLnBrk="0" hangingPunct="0">
              <a:lnSpc>
                <a:spcPct val="150000"/>
              </a:lnSpc>
              <a:spcBef>
                <a:spcPct val="20000"/>
              </a:spcBef>
            </a:pPr>
            <a:r>
              <a:rPr lang="nl-NL" sz="2400" dirty="0"/>
              <a:t>Leerling woord nog eens laten lezen (actieve lezer)</a:t>
            </a:r>
          </a:p>
          <a:p>
            <a:pPr marL="0" indent="0">
              <a:buNone/>
            </a:pPr>
            <a:endParaRPr lang="nl-NL" sz="2400" dirty="0"/>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8</a:t>
            </a:fld>
            <a:endParaRPr lang="nl-NL"/>
          </a:p>
        </p:txBody>
      </p:sp>
    </p:spTree>
    <p:extLst>
      <p:ext uri="{BB962C8B-B14F-4D97-AF65-F5344CB8AC3E}">
        <p14:creationId xmlns:p14="http://schemas.microsoft.com/office/powerpoint/2010/main" val="278227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solidFill>
                  <a:schemeClr val="tx2"/>
                </a:solidFill>
                <a:ea typeface="MS PGothic" pitchFamily="34" charset="-128"/>
              </a:rPr>
              <a:t>Herhaald lezen</a:t>
            </a:r>
            <a:endParaRPr lang="nl-NL" dirty="0"/>
          </a:p>
        </p:txBody>
      </p:sp>
      <p:sp>
        <p:nvSpPr>
          <p:cNvPr id="3" name="Tijdelijke aanduiding voor inhoud 2"/>
          <p:cNvSpPr>
            <a:spLocks noGrp="1"/>
          </p:cNvSpPr>
          <p:nvPr>
            <p:ph idx="1"/>
          </p:nvPr>
        </p:nvSpPr>
        <p:spPr/>
        <p:txBody>
          <a:bodyPr>
            <a:normAutofit/>
          </a:bodyPr>
          <a:lstStyle/>
          <a:p>
            <a:pPr eaLnBrk="0" hangingPunct="0">
              <a:lnSpc>
                <a:spcPct val="150000"/>
              </a:lnSpc>
              <a:spcBef>
                <a:spcPct val="20000"/>
              </a:spcBef>
            </a:pPr>
            <a:r>
              <a:rPr lang="nl-NL" sz="2400" dirty="0"/>
              <a:t>Eerst goed, dan snel</a:t>
            </a:r>
          </a:p>
          <a:p>
            <a:pPr eaLnBrk="0" hangingPunct="0">
              <a:lnSpc>
                <a:spcPct val="150000"/>
              </a:lnSpc>
              <a:spcBef>
                <a:spcPct val="20000"/>
              </a:spcBef>
            </a:pPr>
            <a:r>
              <a:rPr lang="nl-NL" sz="2400" dirty="0"/>
              <a:t>Eerst samen, dan alleen</a:t>
            </a:r>
          </a:p>
          <a:p>
            <a:pPr eaLnBrk="0" hangingPunct="0">
              <a:lnSpc>
                <a:spcPct val="150000"/>
              </a:lnSpc>
              <a:spcBef>
                <a:spcPct val="20000"/>
              </a:spcBef>
            </a:pPr>
            <a:r>
              <a:rPr lang="nl-NL" sz="2400" dirty="0"/>
              <a:t>Preteaching tijdens leesinterventie / extra begeleiding</a:t>
            </a:r>
          </a:p>
        </p:txBody>
      </p:sp>
      <p:sp>
        <p:nvSpPr>
          <p:cNvPr id="4" name="Tijdelijke aanduiding voor dianummer 3"/>
          <p:cNvSpPr>
            <a:spLocks noGrp="1"/>
          </p:cNvSpPr>
          <p:nvPr>
            <p:ph type="sldNum" sz="quarter" idx="12"/>
          </p:nvPr>
        </p:nvSpPr>
        <p:spPr/>
        <p:txBody>
          <a:bodyPr/>
          <a:lstStyle/>
          <a:p>
            <a:fld id="{8133D936-A5B9-4EAD-BE3B-6A26D907C980}" type="slidenum">
              <a:rPr lang="nl-NL" smtClean="0"/>
              <a:t>9</a:t>
            </a:fld>
            <a:endParaRPr lang="nl-NL"/>
          </a:p>
        </p:txBody>
      </p:sp>
    </p:spTree>
    <p:extLst>
      <p:ext uri="{BB962C8B-B14F-4D97-AF65-F5344CB8AC3E}">
        <p14:creationId xmlns:p14="http://schemas.microsoft.com/office/powerpoint/2010/main" val="1349646264"/>
      </p:ext>
    </p:extLst>
  </p:cSld>
  <p:clrMapOvr>
    <a:masterClrMapping/>
  </p:clrMapOvr>
</p:sld>
</file>

<file path=ppt/theme/theme1.xml><?xml version="1.0" encoding="utf-8"?>
<a:theme xmlns:a="http://schemas.openxmlformats.org/drawingml/2006/main" name="Sjabloon_leesbegri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B32F9DAAF6244AB136DF6284C9F861" ma:contentTypeVersion="10" ma:contentTypeDescription="Een nieuw document maken." ma:contentTypeScope="" ma:versionID="00e62816ca74a2fbfaebe52f2f94d56e">
  <xsd:schema xmlns:xsd="http://www.w3.org/2001/XMLSchema" xmlns:xs="http://www.w3.org/2001/XMLSchema" xmlns:p="http://schemas.microsoft.com/office/2006/metadata/properties" xmlns:ns2="92e653bd-3ccd-49d9-8ec3-606dcb35ce13" xmlns:ns3="72df16f6-1f4e-4299-8a96-2effad5b9c9f" targetNamespace="http://schemas.microsoft.com/office/2006/metadata/properties" ma:root="true" ma:fieldsID="7cf791626676ec35e9458f8d5c2a4b79" ns2:_="" ns3:_="">
    <xsd:import namespace="92e653bd-3ccd-49d9-8ec3-606dcb35ce13"/>
    <xsd:import namespace="72df16f6-1f4e-4299-8a96-2effad5b9c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653bd-3ccd-49d9-8ec3-606dcb35ce1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df16f6-1f4e-4299-8a96-2effad5b9c9f"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91405C-68EA-4355-B9D7-E09C5D750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653bd-3ccd-49d9-8ec3-606dcb35ce13"/>
    <ds:schemaRef ds:uri="72df16f6-1f4e-4299-8a96-2effad5b9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2718FD-B75D-4D9F-9BA1-A0A03B0C61BE}">
  <ds:schemaRefs>
    <ds:schemaRef ds:uri="http://schemas.microsoft.com/sharepoint/v3/contenttype/forms"/>
  </ds:schemaRefs>
</ds:datastoreItem>
</file>

<file path=customXml/itemProps3.xml><?xml version="1.0" encoding="utf-8"?>
<ds:datastoreItem xmlns:ds="http://schemas.openxmlformats.org/officeDocument/2006/customXml" ds:itemID="{9B26E828-4496-4B93-B0F3-10F8FDBCC964}">
  <ds:schemaRefs>
    <ds:schemaRef ds:uri="http://purl.org/dc/terms/"/>
    <ds:schemaRef ds:uri="http://schemas.openxmlformats.org/package/2006/metadata/core-properties"/>
    <ds:schemaRef ds:uri="http://purl.org/dc/dcmitype/"/>
    <ds:schemaRef ds:uri="http://schemas.microsoft.com/office/infopath/2007/PartnerControls"/>
    <ds:schemaRef ds:uri="92e653bd-3ccd-49d9-8ec3-606dcb35ce13"/>
    <ds:schemaRef ds:uri="http://schemas.microsoft.com/office/2006/documentManagement/types"/>
    <ds:schemaRef ds:uri="http://schemas.microsoft.com/office/2006/metadata/properties"/>
    <ds:schemaRef ds:uri="72df16f6-1f4e-4299-8a96-2effad5b9c9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Sjabloon_leesbegrip</Template>
  <TotalTime>866</TotalTime>
  <Words>3179</Words>
  <Application>Microsoft Office PowerPoint</Application>
  <PresentationFormat>Breedbeeld</PresentationFormat>
  <Paragraphs>315</Paragraphs>
  <Slides>35</Slides>
  <Notes>35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35</vt:i4>
      </vt:variant>
    </vt:vector>
  </HeadingPairs>
  <TitlesOfParts>
    <vt:vector size="44" baseType="lpstr">
      <vt:lpstr>Microsoft JhengHei</vt:lpstr>
      <vt:lpstr>MS PGothic</vt:lpstr>
      <vt:lpstr>Arial</vt:lpstr>
      <vt:lpstr>Calibri</vt:lpstr>
      <vt:lpstr>Calibri (Hoofdtekst)</vt:lpstr>
      <vt:lpstr>Gadugi</vt:lpstr>
      <vt:lpstr>Gill Sans MT</vt:lpstr>
      <vt:lpstr>Wingdings</vt:lpstr>
      <vt:lpstr>Sjabloon_leesbegrip</vt:lpstr>
      <vt:lpstr>Leesbegrip in beeld   Een professionaliseringsmodule om teams te inspireren op het gebied van leesbegrip</vt:lpstr>
      <vt:lpstr>Wat komt in deze module aan bod?</vt:lpstr>
      <vt:lpstr>1. Leesleerprofielen</vt:lpstr>
      <vt:lpstr>5 leesleerprofielen</vt:lpstr>
      <vt:lpstr>Profiel 1: Woordbeeld</vt:lpstr>
      <vt:lpstr>Effectieve begeleiding bij leesproblemen</vt:lpstr>
      <vt:lpstr> Aandacht voor woordstructuur</vt:lpstr>
      <vt:lpstr>Begeleid hardop lezen: feedback</vt:lpstr>
      <vt:lpstr>Herhaald lezen</vt:lpstr>
      <vt:lpstr>Profiel 2: Woordenschat</vt:lpstr>
      <vt:lpstr>Effectieve begeleiding bij woordenschat </vt:lpstr>
      <vt:lpstr>Preteaching van woorden</vt:lpstr>
      <vt:lpstr>Visualiseren</vt:lpstr>
      <vt:lpstr>Aandacht voor woordleerstrategieën</vt:lpstr>
      <vt:lpstr>Herhaling in verschillende contexten</vt:lpstr>
      <vt:lpstr>Profiel 3: Verbanden</vt:lpstr>
      <vt:lpstr>Effectieve begeleiding bij verbanden </vt:lpstr>
      <vt:lpstr>Interactief lezen</vt:lpstr>
      <vt:lpstr>Praten over de tekst</vt:lpstr>
      <vt:lpstr>Visualiseren</vt:lpstr>
      <vt:lpstr>   Profiel 4: Woordenschat en verbanden</vt:lpstr>
      <vt:lpstr>Profiel 5: Harmonisch</vt:lpstr>
      <vt:lpstr>Leesleerprofielen bepalen</vt:lpstr>
      <vt:lpstr>2.  Werken aan leesbegrip</vt:lpstr>
      <vt:lpstr>Leesbegrip verbeteren door…</vt:lpstr>
      <vt:lpstr>Kritisch kijken naar de les </vt:lpstr>
      <vt:lpstr>Teksten bewerken en tekstselectie</vt:lpstr>
      <vt:lpstr>Voorkennis activeren</vt:lpstr>
      <vt:lpstr>Modeling</vt:lpstr>
      <vt:lpstr>Gebruik van schema’s</vt:lpstr>
      <vt:lpstr>3.  Achtergrond:  dynamisch toetsen van begrijpend lezen</vt:lpstr>
      <vt:lpstr>PowerPoint-presentatie</vt:lpstr>
      <vt:lpstr>Prototype Dynamische toets</vt:lpstr>
      <vt:lpstr>Typen vragen</vt:lpstr>
      <vt:lpstr>Aan de slag met leesbegrip!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LEESBEGRIP IN BEELD</dc:title>
  <dc:creator>\</dc:creator>
  <cp:lastModifiedBy>Ilse Papenburg</cp:lastModifiedBy>
  <cp:revision>73</cp:revision>
  <cp:lastPrinted>2019-05-23T09:31:34Z</cp:lastPrinted>
  <dcterms:created xsi:type="dcterms:W3CDTF">2019-03-25T14:22:14Z</dcterms:created>
  <dcterms:modified xsi:type="dcterms:W3CDTF">2019-08-22T13:59:19Z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0x010100B1B32F9DAAF6244AB136DF6284C9F861</vt:lpwstr>
  </property>
</Properties>
</file>